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91" r:id="rId3"/>
    <p:sldId id="279" r:id="rId4"/>
    <p:sldId id="263" r:id="rId5"/>
    <p:sldId id="262" r:id="rId6"/>
    <p:sldId id="275" r:id="rId7"/>
    <p:sldId id="288" r:id="rId8"/>
    <p:sldId id="289" r:id="rId9"/>
    <p:sldId id="290" r:id="rId10"/>
    <p:sldId id="283" r:id="rId11"/>
    <p:sldId id="260" r:id="rId12"/>
    <p:sldId id="274" r:id="rId13"/>
    <p:sldId id="278" r:id="rId14"/>
    <p:sldId id="264" r:id="rId15"/>
    <p:sldId id="284" r:id="rId16"/>
    <p:sldId id="285" r:id="rId17"/>
    <p:sldId id="271" r:id="rId18"/>
    <p:sldId id="276" r:id="rId19"/>
    <p:sldId id="287" r:id="rId20"/>
    <p:sldId id="26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30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45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03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5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19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25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13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9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10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92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34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2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16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12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99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88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4FEC-38C4-4335-A6D0-E10BB936C01A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F57DEA-1B51-40B4-B38D-9F9F846897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16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02585" y="3717758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tr-TR" b="1" spc="-150" dirty="0" err="1" smtClean="0"/>
              <a:t>Erasmus</a:t>
            </a:r>
            <a:r>
              <a:rPr lang="tr-TR" b="1" spc="-150" dirty="0" smtClean="0"/>
              <a:t> Bilgilendirme Toplantısı</a:t>
            </a:r>
            <a:endParaRPr lang="tr-TR" b="1" spc="-15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53" y="932531"/>
            <a:ext cx="2464066" cy="246406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93" y="1493417"/>
            <a:ext cx="2324100" cy="13688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79" y="1493418"/>
            <a:ext cx="2298090" cy="13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89640" y="676864"/>
            <a:ext cx="8911687" cy="1280890"/>
          </a:xfrm>
        </p:spPr>
        <p:txBody>
          <a:bodyPr>
            <a:normAutofit/>
          </a:bodyPr>
          <a:lstStyle/>
          <a:p>
            <a:r>
              <a:rPr lang="tr-TR" sz="2500" b="1" dirty="0" smtClean="0">
                <a:latin typeface="Georgia" panose="02040502050405020303" pitchFamily="18" charset="0"/>
              </a:rPr>
              <a:t>Hibe ve Süreler</a:t>
            </a:r>
            <a:endParaRPr lang="tr-TR" sz="2500" b="1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693984"/>
            <a:ext cx="8915400" cy="3777622"/>
          </a:xfrm>
        </p:spPr>
        <p:txBody>
          <a:bodyPr/>
          <a:lstStyle/>
          <a:p>
            <a:r>
              <a:rPr lang="tr-TR" sz="1600" dirty="0" smtClean="0">
                <a:latin typeface="Georgia" panose="02040502050405020303" pitchFamily="18" charset="0"/>
              </a:rPr>
              <a:t>Alacağınız </a:t>
            </a:r>
            <a:r>
              <a:rPr lang="tr-TR" sz="1600" dirty="0">
                <a:latin typeface="Georgia" panose="02040502050405020303" pitchFamily="18" charset="0"/>
              </a:rPr>
              <a:t>hibe miktarı gidilecek ülkeye göre değişiklik göstermektedir.</a:t>
            </a:r>
          </a:p>
          <a:p>
            <a:r>
              <a:rPr lang="tr-TR" sz="1600" dirty="0" smtClean="0">
                <a:latin typeface="Georgia" panose="02040502050405020303" pitchFamily="18" charset="0"/>
              </a:rPr>
              <a:t>Sadece </a:t>
            </a:r>
            <a:r>
              <a:rPr lang="tr-TR" sz="1600" dirty="0">
                <a:latin typeface="Georgia" panose="02040502050405020303" pitchFamily="18" charset="0"/>
              </a:rPr>
              <a:t>maddi bir destektir</a:t>
            </a:r>
            <a:r>
              <a:rPr lang="tr-TR" sz="16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tr-TR" sz="1600" dirty="0" smtClean="0">
                <a:latin typeface="Georgia" panose="02040502050405020303" pitchFamily="18" charset="0"/>
              </a:rPr>
              <a:t>Hibeler </a:t>
            </a:r>
            <a:r>
              <a:rPr lang="tr-TR" sz="1600" dirty="0">
                <a:latin typeface="Georgia" panose="02040502050405020303" pitchFamily="18" charset="0"/>
              </a:rPr>
              <a:t>yurtdışı ö</a:t>
            </a:r>
            <a:r>
              <a:rPr lang="tr-TR" sz="1600" dirty="0" smtClean="0">
                <a:latin typeface="Georgia" panose="02040502050405020303" pitchFamily="18" charset="0"/>
              </a:rPr>
              <a:t>ğrenim </a:t>
            </a:r>
            <a:r>
              <a:rPr lang="tr-TR" sz="1600" dirty="0">
                <a:latin typeface="Georgia" panose="02040502050405020303" pitchFamily="18" charset="0"/>
              </a:rPr>
              <a:t>masraflarının tamamını karşılamaya </a:t>
            </a:r>
            <a:r>
              <a:rPr lang="tr-TR" sz="1600" dirty="0" smtClean="0">
                <a:latin typeface="Georgia" panose="02040502050405020303" pitchFamily="18" charset="0"/>
              </a:rPr>
              <a:t>yönelik </a:t>
            </a:r>
            <a:r>
              <a:rPr lang="tr-TR" sz="1600" dirty="0">
                <a:latin typeface="Georgia" panose="02040502050405020303" pitchFamily="18" charset="0"/>
              </a:rPr>
              <a:t>değildir. </a:t>
            </a:r>
            <a:r>
              <a:rPr lang="tr-TR" sz="1600" dirty="0" smtClean="0">
                <a:latin typeface="Georgia" panose="02040502050405020303" pitchFamily="18" charset="0"/>
              </a:rPr>
              <a:t>(Uçak </a:t>
            </a:r>
            <a:r>
              <a:rPr lang="tr-TR" sz="1600" dirty="0">
                <a:latin typeface="Georgia" panose="02040502050405020303" pitchFamily="18" charset="0"/>
              </a:rPr>
              <a:t>bileti, kalacak </a:t>
            </a:r>
            <a:r>
              <a:rPr lang="tr-TR" sz="1600" dirty="0" smtClean="0">
                <a:latin typeface="Georgia" panose="02040502050405020303" pitchFamily="18" charset="0"/>
              </a:rPr>
              <a:t>yer, vize ücreti, sigorta)</a:t>
            </a:r>
            <a:endParaRPr lang="tr-TR" sz="1600" dirty="0">
              <a:latin typeface="Georgia" panose="02040502050405020303" pitchFamily="18" charset="0"/>
            </a:endParaRPr>
          </a:p>
          <a:p>
            <a:r>
              <a:rPr lang="tr-TR" sz="1600" dirty="0" smtClean="0">
                <a:latin typeface="Georgia" panose="02040502050405020303" pitchFamily="18" charset="0"/>
              </a:rPr>
              <a:t>Öğrenim </a:t>
            </a:r>
            <a:r>
              <a:rPr lang="tr-TR" sz="1600" dirty="0">
                <a:latin typeface="Georgia" panose="02040502050405020303" pitchFamily="18" charset="0"/>
              </a:rPr>
              <a:t>H. için 120 gün, Staj H. için 90 gün hibe desteği</a:t>
            </a:r>
            <a:r>
              <a:rPr lang="tr-TR" sz="16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tr-TR" sz="1600" dirty="0" smtClean="0">
                <a:latin typeface="Georgia" panose="02040502050405020303" pitchFamily="18" charset="0"/>
              </a:rPr>
              <a:t>Ekonomik </a:t>
            </a:r>
            <a:r>
              <a:rPr lang="tr-TR" sz="1600" dirty="0">
                <a:latin typeface="Georgia" panose="02040502050405020303" pitchFamily="18" charset="0"/>
              </a:rPr>
              <a:t>açıdan imkânları kısıtlı öğrencilere ilave hibe.</a:t>
            </a:r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062046"/>
            <a:ext cx="8915400" cy="211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597733"/>
            <a:ext cx="8911687" cy="1280890"/>
          </a:xfrm>
        </p:spPr>
        <p:txBody>
          <a:bodyPr>
            <a:normAutofit/>
          </a:bodyPr>
          <a:lstStyle/>
          <a:p>
            <a:r>
              <a:rPr lang="tr-TR" sz="2500" b="1" dirty="0" smtClean="0">
                <a:latin typeface="Georgia" panose="02040502050405020303" pitchFamily="18" charset="0"/>
                <a:ea typeface="Cambria" panose="02040503050406030204" pitchFamily="18" charset="0"/>
              </a:rPr>
              <a:t>Başvuru ve Değerlendirme Şartları Nelerdir?</a:t>
            </a:r>
            <a:endParaRPr lang="tr-TR" sz="2500" b="1" dirty="0">
              <a:latin typeface="Georgia" panose="02040502050405020303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2925" y="1312859"/>
            <a:ext cx="9100844" cy="458678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tr-TR" sz="1600" dirty="0" err="1" smtClean="0">
                <a:latin typeface="Georgia" panose="02040502050405020303" pitchFamily="18" charset="0"/>
              </a:rPr>
              <a:t>Subü</a:t>
            </a:r>
            <a:r>
              <a:rPr lang="tr-TR" sz="1600" dirty="0" smtClean="0">
                <a:latin typeface="Georgia" panose="02040502050405020303" pitchFamily="18" charset="0"/>
              </a:rPr>
              <a:t> </a:t>
            </a:r>
            <a:r>
              <a:rPr lang="tr-TR" sz="1600" dirty="0">
                <a:latin typeface="Georgia" panose="02040502050405020303" pitchFamily="18" charset="0"/>
              </a:rPr>
              <a:t>de </a:t>
            </a:r>
            <a:r>
              <a:rPr lang="tr-TR" sz="1600" dirty="0" smtClean="0">
                <a:latin typeface="Georgia" panose="02040502050405020303" pitchFamily="18" charset="0"/>
              </a:rPr>
              <a:t>öğrenci </a:t>
            </a:r>
            <a:r>
              <a:rPr lang="tr-TR" sz="1600" dirty="0">
                <a:latin typeface="Georgia" panose="02040502050405020303" pitchFamily="18" charset="0"/>
              </a:rPr>
              <a:t>olmak </a:t>
            </a:r>
            <a:r>
              <a:rPr lang="tr-TR" sz="1600" dirty="0" smtClean="0">
                <a:latin typeface="Georgia" panose="02040502050405020303" pitchFamily="18" charset="0"/>
              </a:rPr>
              <a:t>	</a:t>
            </a:r>
          </a:p>
          <a:p>
            <a:pPr>
              <a:buFont typeface="+mj-lt"/>
              <a:buAutoNum type="arabicPeriod"/>
            </a:pPr>
            <a:r>
              <a:rPr lang="tr-TR" sz="1600" dirty="0" smtClean="0">
                <a:latin typeface="Georgia" panose="02040502050405020303" pitchFamily="18" charset="0"/>
              </a:rPr>
              <a:t>Ön lisans ve Lisans öğrencileri için min</a:t>
            </a:r>
            <a:r>
              <a:rPr lang="tr-TR" sz="1600" dirty="0">
                <a:latin typeface="Georgia" panose="02040502050405020303" pitchFamily="18" charset="0"/>
              </a:rPr>
              <a:t>. </a:t>
            </a:r>
            <a:r>
              <a:rPr lang="tr-TR" sz="1600" dirty="0" smtClean="0">
                <a:latin typeface="Georgia" panose="02040502050405020303" pitchFamily="18" charset="0"/>
              </a:rPr>
              <a:t>2.20, </a:t>
            </a:r>
          </a:p>
          <a:p>
            <a:pPr marL="0" indent="0">
              <a:buNone/>
            </a:pPr>
            <a:r>
              <a:rPr lang="tr-TR" sz="1600" dirty="0" smtClean="0">
                <a:latin typeface="Georgia" panose="02040502050405020303" pitchFamily="18" charset="0"/>
              </a:rPr>
              <a:t>       Yüksek lisans ve Doktora öğrencileri için min. 2.50 ortalama olması gerekmektedir.</a:t>
            </a:r>
          </a:p>
          <a:p>
            <a:pPr marL="0" indent="0">
              <a:buNone/>
            </a:pPr>
            <a:endParaRPr lang="tr-TR" sz="1600" dirty="0" smtClean="0">
              <a:latin typeface="Georgia" panose="02040502050405020303" pitchFamily="18" charset="0"/>
            </a:endParaRPr>
          </a:p>
          <a:p>
            <a:pPr>
              <a:buFont typeface="+mj-lt"/>
              <a:buAutoNum type="arabicPeriod" startAt="3"/>
            </a:pPr>
            <a:r>
              <a:rPr lang="tr-TR" sz="1600" dirty="0" smtClean="0">
                <a:latin typeface="Georgia" panose="02040502050405020303" pitchFamily="18" charset="0"/>
              </a:rPr>
              <a:t>Koordinatörlüğümüzün </a:t>
            </a:r>
            <a:r>
              <a:rPr lang="tr-TR" sz="1600" dirty="0">
                <a:latin typeface="Georgia" panose="02040502050405020303" pitchFamily="18" charset="0"/>
              </a:rPr>
              <a:t>yapacağı </a:t>
            </a:r>
            <a:r>
              <a:rPr lang="tr-TR" sz="1600" dirty="0" smtClean="0">
                <a:latin typeface="Georgia" panose="02040502050405020303" pitchFamily="18" charset="0"/>
              </a:rPr>
              <a:t>yabancı dil sınavından</a:t>
            </a:r>
            <a:r>
              <a:rPr lang="tr-TR" sz="1600" dirty="0" smtClean="0">
                <a:latin typeface="Georgia" panose="02040502050405020303" pitchFamily="18" charset="0"/>
              </a:rPr>
              <a:t>, (Hazırlık, YÖKDİL, YDS)</a:t>
            </a:r>
          </a:p>
          <a:p>
            <a:pPr lvl="1"/>
            <a:r>
              <a:rPr lang="tr-TR" dirty="0" smtClean="0">
                <a:latin typeface="Georgia" panose="02040502050405020303" pitchFamily="18" charset="0"/>
              </a:rPr>
              <a:t>Öğrenim Hareketliliği için min. 65 </a:t>
            </a:r>
          </a:p>
          <a:p>
            <a:pPr lvl="1"/>
            <a:r>
              <a:rPr lang="tr-TR" dirty="0" smtClean="0">
                <a:latin typeface="Georgia" panose="02040502050405020303" pitchFamily="18" charset="0"/>
              </a:rPr>
              <a:t>Staj </a:t>
            </a:r>
            <a:r>
              <a:rPr lang="tr-TR" dirty="0">
                <a:latin typeface="Georgia" panose="02040502050405020303" pitchFamily="18" charset="0"/>
              </a:rPr>
              <a:t>Hareketliliği için min. 50 puan </a:t>
            </a:r>
            <a:r>
              <a:rPr lang="tr-TR" dirty="0" smtClean="0">
                <a:latin typeface="Georgia" panose="02040502050405020303" pitchFamily="18" charset="0"/>
              </a:rPr>
              <a:t>almak</a:t>
            </a:r>
          </a:p>
          <a:p>
            <a:pPr lvl="1"/>
            <a:endParaRPr lang="tr-TR" dirty="0" smtClean="0">
              <a:latin typeface="Georgia" panose="02040502050405020303" pitchFamily="18" charset="0"/>
            </a:endParaRPr>
          </a:p>
          <a:p>
            <a:r>
              <a:rPr lang="tr-TR" sz="1600" dirty="0">
                <a:latin typeface="Georgia" panose="02040502050405020303" pitchFamily="18" charset="0"/>
              </a:rPr>
              <a:t>Öğrenim Hareketliliğine başvuracak öğrencilerin 30 </a:t>
            </a:r>
            <a:r>
              <a:rPr lang="tr-TR" sz="1600" dirty="0" err="1">
                <a:latin typeface="Georgia" panose="02040502050405020303" pitchFamily="18" charset="0"/>
              </a:rPr>
              <a:t>AKTS’lik</a:t>
            </a:r>
            <a:r>
              <a:rPr lang="tr-TR" sz="1600" dirty="0">
                <a:latin typeface="Georgia" panose="02040502050405020303" pitchFamily="18" charset="0"/>
              </a:rPr>
              <a:t> ders yükünün olması </a:t>
            </a:r>
            <a:r>
              <a:rPr lang="tr-TR" sz="1600" dirty="0" smtClean="0">
                <a:latin typeface="Georgia" panose="02040502050405020303" pitchFamily="18" charset="0"/>
              </a:rPr>
              <a:t>gerekmektedir.</a:t>
            </a:r>
            <a:endParaRPr lang="tr-TR" sz="1600" dirty="0" smtClean="0">
              <a:latin typeface="Georgia" panose="02040502050405020303" pitchFamily="18" charset="0"/>
            </a:endParaRPr>
          </a:p>
          <a:p>
            <a:r>
              <a:rPr lang="tr-TR" sz="1600" dirty="0">
                <a:latin typeface="Georgia" panose="02040502050405020303" pitchFamily="18" charset="0"/>
              </a:rPr>
              <a:t>Her dönem için sınava girmeniz gerekmektedir</a:t>
            </a:r>
            <a:r>
              <a:rPr lang="tr-TR" sz="1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tr-TR" sz="1600" dirty="0">
                <a:latin typeface="Georgia" panose="02040502050405020303" pitchFamily="18" charset="0"/>
              </a:rPr>
              <a:t>Alttan dersinizin olması başvuruya engel oluşturmaz.</a:t>
            </a:r>
          </a:p>
          <a:p>
            <a:pPr algn="just"/>
            <a:r>
              <a:rPr lang="tr-TR" sz="1600" dirty="0">
                <a:latin typeface="Georgia" panose="02040502050405020303" pitchFamily="18" charset="0"/>
              </a:rPr>
              <a:t>Ortalamanızın oluşmaması başvurmanıza engel oluşturmaz.</a:t>
            </a:r>
          </a:p>
          <a:p>
            <a:endParaRPr lang="tr-TR" sz="1600" dirty="0">
              <a:latin typeface="Georgia" panose="02040502050405020303" pitchFamily="18" charset="0"/>
            </a:endParaRPr>
          </a:p>
          <a:p>
            <a:endParaRPr lang="tr-TR" sz="1600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tr-TR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737487"/>
            <a:ext cx="8911687" cy="1280890"/>
          </a:xfrm>
        </p:spPr>
        <p:txBody>
          <a:bodyPr>
            <a:normAutofit/>
          </a:bodyPr>
          <a:lstStyle/>
          <a:p>
            <a:r>
              <a:rPr lang="tr-TR" sz="2500" b="1" dirty="0" smtClean="0">
                <a:latin typeface="Georgia" panose="02040502050405020303" pitchFamily="18" charset="0"/>
              </a:rPr>
              <a:t>Başvuru Süreci </a:t>
            </a:r>
            <a:br>
              <a:rPr lang="tr-TR" sz="2500" b="1" dirty="0" smtClean="0">
                <a:latin typeface="Georgia" panose="02040502050405020303" pitchFamily="18" charset="0"/>
              </a:rPr>
            </a:br>
            <a:endParaRPr lang="tr-TR" sz="2500" b="1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degisim.sabis.subu.edu.tr</a:t>
            </a:r>
            <a:r>
              <a:rPr lang="tr-TR" dirty="0" smtClean="0"/>
              <a:t> adresine </a:t>
            </a:r>
            <a:r>
              <a:rPr lang="tr-TR" dirty="0"/>
              <a:t>öğrenci numaranız ve şifreniz ile giriş yapınız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Başvuru </a:t>
            </a:r>
            <a:r>
              <a:rPr lang="tr-TR" dirty="0"/>
              <a:t>Süreci ve Değerlendirme Kriterlerinin yer aldığı açıklamayı dikkatlice okuduktan sonra ''Okudum, Başvuru Yapmak İstiyorum.'' seçeneğine tıklayınız.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8" name="Picture 4" descr="basv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9" y="3184043"/>
            <a:ext cx="8348420" cy="6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3" y="693779"/>
            <a:ext cx="8911687" cy="1280890"/>
          </a:xfrm>
        </p:spPr>
        <p:txBody>
          <a:bodyPr>
            <a:normAutofit/>
          </a:bodyPr>
          <a:lstStyle/>
          <a:p>
            <a:r>
              <a:rPr lang="tr-TR" sz="2500" b="1" dirty="0" smtClean="0">
                <a:latin typeface="Georgia" panose="02040502050405020303" pitchFamily="18" charset="0"/>
              </a:rPr>
              <a:t>Başvuru Süreci</a:t>
            </a:r>
            <a:endParaRPr lang="tr-TR" sz="2500" b="1" dirty="0">
              <a:latin typeface="Georgia" panose="02040502050405020303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23" y="1491760"/>
            <a:ext cx="8875489" cy="4900247"/>
          </a:xfrm>
        </p:spPr>
      </p:pic>
    </p:spTree>
    <p:extLst>
      <p:ext uri="{BB962C8B-B14F-4D97-AF65-F5344CB8AC3E}">
        <p14:creationId xmlns:p14="http://schemas.microsoft.com/office/powerpoint/2010/main" val="37816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6638" y="763447"/>
            <a:ext cx="8911687" cy="1280890"/>
          </a:xfrm>
        </p:spPr>
        <p:txBody>
          <a:bodyPr>
            <a:normAutofit/>
          </a:bodyPr>
          <a:lstStyle/>
          <a:p>
            <a:r>
              <a:rPr lang="tr-TR" sz="2500" b="1" dirty="0" smtClean="0">
                <a:latin typeface="Georgia" panose="02040502050405020303" pitchFamily="18" charset="0"/>
              </a:rPr>
              <a:t>Değerlendirme Nasıl Yapılıyor?</a:t>
            </a:r>
            <a:endParaRPr lang="tr-TR" sz="2500" b="1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2925" y="1731745"/>
            <a:ext cx="8915400" cy="3777622"/>
          </a:xfrm>
        </p:spPr>
        <p:txBody>
          <a:bodyPr/>
          <a:lstStyle/>
          <a:p>
            <a:r>
              <a:rPr lang="tr-TR" dirty="0">
                <a:latin typeface="Georgia" panose="02040502050405020303" pitchFamily="18" charset="0"/>
              </a:rPr>
              <a:t>Öğrencilerin puan sıralaması, bölüm veya </a:t>
            </a:r>
            <a:r>
              <a:rPr lang="tr-TR" dirty="0" smtClean="0">
                <a:latin typeface="Georgia" panose="02040502050405020303" pitchFamily="18" charset="0"/>
              </a:rPr>
              <a:t>birimlere </a:t>
            </a:r>
            <a:r>
              <a:rPr lang="tr-TR" dirty="0">
                <a:latin typeface="Georgia" panose="02040502050405020303" pitchFamily="18" charset="0"/>
              </a:rPr>
              <a:t>ayrılan kontenjanlara göre ilgili </a:t>
            </a:r>
            <a:r>
              <a:rPr lang="tr-TR" dirty="0" smtClean="0">
                <a:latin typeface="Georgia" panose="02040502050405020303" pitchFamily="18" charset="0"/>
              </a:rPr>
              <a:t>bölüm/birim </a:t>
            </a:r>
            <a:r>
              <a:rPr lang="tr-TR" dirty="0">
                <a:latin typeface="Georgia" panose="02040502050405020303" pitchFamily="18" charset="0"/>
              </a:rPr>
              <a:t>içerisinde yapılır</a:t>
            </a:r>
            <a:r>
              <a:rPr lang="tr-TR" dirty="0" smtClean="0">
                <a:latin typeface="Georgia" panose="02040502050405020303" pitchFamily="18" charset="0"/>
              </a:rPr>
              <a:t>.</a:t>
            </a:r>
          </a:p>
          <a:p>
            <a:r>
              <a:rPr lang="tr-TR" dirty="0" smtClean="0">
                <a:latin typeface="Georgia" panose="02040502050405020303" pitchFamily="18" charset="0"/>
              </a:rPr>
              <a:t>%50 GANO + %50 Yabancı Dil Notu başvuru esnasında davet mektubu sunma</a:t>
            </a:r>
          </a:p>
          <a:p>
            <a:r>
              <a:rPr lang="tr-TR" dirty="0" smtClean="0">
                <a:latin typeface="Georgia" panose="02040502050405020303" pitchFamily="18" charset="0"/>
              </a:rPr>
              <a:t>İlave Puanlar</a:t>
            </a:r>
          </a:p>
          <a:p>
            <a:pPr lvl="1"/>
            <a:r>
              <a:rPr lang="tr-TR" dirty="0" smtClean="0">
                <a:latin typeface="Georgia" panose="02040502050405020303" pitchFamily="18" charset="0"/>
              </a:rPr>
              <a:t>Şehit </a:t>
            </a:r>
            <a:r>
              <a:rPr lang="tr-TR" dirty="0">
                <a:latin typeface="Georgia" panose="02040502050405020303" pitchFamily="18" charset="0"/>
              </a:rPr>
              <a:t>ve gazi </a:t>
            </a:r>
            <a:r>
              <a:rPr lang="tr-TR" dirty="0" smtClean="0">
                <a:latin typeface="Georgia" panose="02040502050405020303" pitchFamily="18" charset="0"/>
              </a:rPr>
              <a:t>çocuklarına</a:t>
            </a:r>
          </a:p>
          <a:p>
            <a:pPr lvl="1"/>
            <a:r>
              <a:rPr lang="tr-TR" dirty="0">
                <a:latin typeface="Georgia" panose="02040502050405020303" pitchFamily="18" charset="0"/>
              </a:rPr>
              <a:t>Engelli </a:t>
            </a:r>
            <a:r>
              <a:rPr lang="tr-TR" dirty="0" smtClean="0">
                <a:latin typeface="Georgia" panose="02040502050405020303" pitchFamily="18" charset="0"/>
              </a:rPr>
              <a:t>öğrencilere</a:t>
            </a:r>
          </a:p>
          <a:p>
            <a:pPr lvl="1"/>
            <a:r>
              <a:rPr lang="tr-TR" dirty="0">
                <a:latin typeface="Georgia" panose="02040502050405020303" pitchFamily="18" charset="0"/>
              </a:rPr>
              <a:t>Çocuk </a:t>
            </a:r>
            <a:r>
              <a:rPr lang="tr-TR" dirty="0" smtClean="0">
                <a:latin typeface="Georgia" panose="02040502050405020303" pitchFamily="18" charset="0"/>
              </a:rPr>
              <a:t>koruma kanunu kapsamında hak kazanımı elde etmiş öğrencilere</a:t>
            </a:r>
            <a:endParaRPr lang="tr-TR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75" y="4649003"/>
            <a:ext cx="4562373" cy="19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59279"/>
            <a:ext cx="8911687" cy="1280890"/>
          </a:xfrm>
        </p:spPr>
        <p:txBody>
          <a:bodyPr/>
          <a:lstStyle/>
          <a:p>
            <a:r>
              <a:rPr lang="tr-TR" sz="2500" b="1" dirty="0" smtClean="0">
                <a:latin typeface="Georgia" panose="02040502050405020303" pitchFamily="18" charset="0"/>
              </a:rPr>
              <a:t>Tercihler</a:t>
            </a:r>
            <a:r>
              <a:rPr lang="tr-TR" dirty="0" smtClean="0">
                <a:latin typeface="Georgia" panose="02040502050405020303" pitchFamily="18" charset="0"/>
              </a:rPr>
              <a:t>	</a:t>
            </a:r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dirty="0" smtClean="0">
                <a:latin typeface="Georgia" panose="02040502050405020303" pitchFamily="18" charset="0"/>
              </a:rPr>
              <a:t>Öğrenim H. için h</a:t>
            </a:r>
            <a:r>
              <a:rPr lang="tr-TR" sz="1600" dirty="0" smtClean="0">
                <a:latin typeface="Georgia" panose="02040502050405020303" pitchFamily="18" charset="0"/>
              </a:rPr>
              <a:t>er </a:t>
            </a:r>
            <a:r>
              <a:rPr lang="tr-TR" sz="1600" dirty="0" smtClean="0">
                <a:latin typeface="Georgia" panose="02040502050405020303" pitchFamily="18" charset="0"/>
              </a:rPr>
              <a:t>öğrencinin </a:t>
            </a:r>
            <a:r>
              <a:rPr lang="tr-TR" sz="1600" b="1" dirty="0" smtClean="0">
                <a:latin typeface="Georgia" panose="02040502050405020303" pitchFamily="18" charset="0"/>
              </a:rPr>
              <a:t>5 tercih hakkı </a:t>
            </a:r>
            <a:r>
              <a:rPr lang="tr-TR" sz="1600" dirty="0" smtClean="0">
                <a:latin typeface="Georgia" panose="02040502050405020303" pitchFamily="18" charset="0"/>
              </a:rPr>
              <a:t>bulunacaktır</a:t>
            </a:r>
            <a:r>
              <a:rPr lang="tr-TR" sz="16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tr-TR" sz="1600" dirty="0" smtClean="0">
                <a:latin typeface="Georgia" panose="02040502050405020303" pitchFamily="18" charset="0"/>
              </a:rPr>
              <a:t>Staj H. İçin </a:t>
            </a:r>
            <a:r>
              <a:rPr lang="tr-TR" sz="1600" b="1" dirty="0" smtClean="0">
                <a:latin typeface="Georgia" panose="02040502050405020303" pitchFamily="18" charset="0"/>
              </a:rPr>
              <a:t>Sakarya Uygulamalı Bilimler Üniversitesi</a:t>
            </a:r>
            <a:r>
              <a:rPr lang="tr-TR" sz="1600" dirty="0" smtClean="0">
                <a:latin typeface="Georgia" panose="02040502050405020303" pitchFamily="18" charset="0"/>
              </a:rPr>
              <a:t>* seçilecek.</a:t>
            </a:r>
            <a:endParaRPr lang="tr-TR" sz="1600" dirty="0" smtClean="0">
              <a:latin typeface="Georgia" panose="02040502050405020303" pitchFamily="18" charset="0"/>
            </a:endParaRPr>
          </a:p>
          <a:p>
            <a:r>
              <a:rPr lang="tr-TR" sz="1600" dirty="0" smtClean="0">
                <a:latin typeface="Georgia" panose="02040502050405020303" pitchFamily="18" charset="0"/>
              </a:rPr>
              <a:t>Partnerlerimizin sitelerine girip imkanlarından ve ders eşleştirmeniz için ders içeriklerine göz atmanız gerekmektedir. (Bu konuda bölüm koordinatörlerinizden yardım alabilirsiniz.)</a:t>
            </a:r>
          </a:p>
          <a:p>
            <a:r>
              <a:rPr lang="tr-TR" sz="1600" dirty="0" smtClean="0">
                <a:latin typeface="Georgia" panose="02040502050405020303" pitchFamily="18" charset="0"/>
              </a:rPr>
              <a:t>İkili anlaşmalar listesinde bulunmayan fakat sizin gitmek istediğiniz bir üniversite var ise bölüm koordinatörleriniz ya da koordinatörlüğümüz ile  görüşüp anlaşma yapmak için yardım isteyebilirsiniz.</a:t>
            </a:r>
          </a:p>
          <a:p>
            <a:endParaRPr lang="tr-TR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b="1" dirty="0">
                <a:latin typeface="Georgia" panose="02040502050405020303" pitchFamily="18" charset="0"/>
              </a:rPr>
              <a:t>Bölüm Koordinatörlerin Listesi</a:t>
            </a:r>
            <a:br>
              <a:rPr lang="tr-TR" sz="2500" b="1" dirty="0">
                <a:latin typeface="Georgia" panose="02040502050405020303" pitchFamily="18" charset="0"/>
              </a:rPr>
            </a:br>
            <a:endParaRPr lang="tr-TR" sz="2500" b="1" dirty="0">
              <a:latin typeface="Georgia" panose="02040502050405020303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397977"/>
            <a:ext cx="8911687" cy="5143500"/>
          </a:xfrm>
        </p:spPr>
      </p:pic>
    </p:spTree>
    <p:extLst>
      <p:ext uri="{BB962C8B-B14F-4D97-AF65-F5344CB8AC3E}">
        <p14:creationId xmlns:p14="http://schemas.microsoft.com/office/powerpoint/2010/main" val="18281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728613"/>
            <a:ext cx="8911687" cy="1280890"/>
          </a:xfrm>
        </p:spPr>
        <p:txBody>
          <a:bodyPr>
            <a:normAutofit/>
          </a:bodyPr>
          <a:lstStyle/>
          <a:p>
            <a:r>
              <a:rPr lang="tr-TR" sz="2500" b="1" dirty="0" smtClean="0">
                <a:latin typeface="Georgia" panose="02040502050405020303" pitchFamily="18" charset="0"/>
              </a:rPr>
              <a:t>Covid-19 Döneminde </a:t>
            </a:r>
            <a:r>
              <a:rPr lang="tr-TR" sz="2500" b="1" dirty="0" err="1" smtClean="0">
                <a:latin typeface="Georgia" panose="02040502050405020303" pitchFamily="18" charset="0"/>
              </a:rPr>
              <a:t>Erasmus</a:t>
            </a:r>
            <a:endParaRPr lang="tr-TR" sz="2500" b="1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600" dirty="0" smtClean="0">
                <a:latin typeface="Georgia" panose="02040502050405020303" pitchFamily="18" charset="0"/>
              </a:rPr>
              <a:t>Karşı kurum uygulamaları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 smtClean="0">
                <a:latin typeface="Georgia" panose="02040502050405020303" pitchFamily="18" charset="0"/>
              </a:rPr>
              <a:t>Yüz yüze eğitim (Hibeli)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 smtClean="0">
                <a:latin typeface="Georgia" panose="02040502050405020303" pitchFamily="18" charset="0"/>
              </a:rPr>
              <a:t>Karma eğitim (Kısmi Hibeli)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 smtClean="0">
                <a:latin typeface="Georgia" panose="02040502050405020303" pitchFamily="18" charset="0"/>
              </a:rPr>
              <a:t>Uzaktan eğitim </a:t>
            </a:r>
          </a:p>
          <a:p>
            <a:pPr marL="1257300" lvl="2" indent="-342900">
              <a:buFont typeface="+mj-lt"/>
              <a:buAutoNum type="alphaUcPeriod"/>
            </a:pPr>
            <a:r>
              <a:rPr lang="tr-TR" sz="1600" dirty="0" smtClean="0">
                <a:latin typeface="Georgia" panose="02040502050405020303" pitchFamily="18" charset="0"/>
              </a:rPr>
              <a:t>Türkiye’de kalarak (</a:t>
            </a:r>
            <a:r>
              <a:rPr lang="tr-TR" sz="1600" dirty="0" err="1" smtClean="0">
                <a:latin typeface="Georgia" panose="02040502050405020303" pitchFamily="18" charset="0"/>
              </a:rPr>
              <a:t>Hibesiz</a:t>
            </a:r>
            <a:r>
              <a:rPr lang="tr-TR" sz="1600" dirty="0" smtClean="0">
                <a:latin typeface="Georgia" panose="02040502050405020303" pitchFamily="18" charset="0"/>
              </a:rPr>
              <a:t>)</a:t>
            </a:r>
          </a:p>
          <a:p>
            <a:pPr marL="1257300" lvl="2" indent="-342900">
              <a:buFont typeface="+mj-lt"/>
              <a:buAutoNum type="alphaUcPeriod"/>
            </a:pPr>
            <a:r>
              <a:rPr lang="tr-TR" sz="1600" dirty="0" smtClean="0">
                <a:latin typeface="Georgia" panose="02040502050405020303" pitchFamily="18" charset="0"/>
              </a:rPr>
              <a:t>Karşı kuruma </a:t>
            </a:r>
            <a:r>
              <a:rPr lang="tr-TR" sz="1600" dirty="0">
                <a:latin typeface="Georgia" panose="02040502050405020303" pitchFamily="18" charset="0"/>
              </a:rPr>
              <a:t>giderek (Hibeli</a:t>
            </a:r>
            <a:r>
              <a:rPr lang="tr-TR" sz="1600" dirty="0" smtClean="0">
                <a:latin typeface="Georgia" panose="02040502050405020303" pitchFamily="18" charset="0"/>
              </a:rPr>
              <a:t>)</a:t>
            </a:r>
          </a:p>
          <a:p>
            <a:pPr lvl="2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81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b="1" dirty="0" smtClean="0">
                <a:latin typeface="Georgia" panose="02040502050405020303" pitchFamily="18" charset="0"/>
              </a:rPr>
              <a:t>İletişim</a:t>
            </a:r>
            <a:r>
              <a:rPr lang="tr-TR" sz="2500" b="1" dirty="0">
                <a:latin typeface="Georgia" panose="02040502050405020303" pitchFamily="18" charset="0"/>
              </a:rPr>
              <a:t> </a:t>
            </a:r>
            <a:r>
              <a:rPr lang="tr-TR" sz="2500" b="1" dirty="0" smtClean="0">
                <a:latin typeface="Georgia" panose="02040502050405020303" pitchFamily="18" charset="0"/>
              </a:rPr>
              <a:t>Adresimiz</a:t>
            </a:r>
            <a:endParaRPr lang="tr-TR" sz="2500" b="1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b="1" dirty="0">
                <a:latin typeface="Georgia" panose="02040502050405020303" pitchFamily="18" charset="0"/>
              </a:rPr>
              <a:t>e</a:t>
            </a:r>
            <a:r>
              <a:rPr lang="tr-TR" sz="1600" b="1" dirty="0" smtClean="0">
                <a:latin typeface="Georgia" panose="02040502050405020303" pitchFamily="18" charset="0"/>
              </a:rPr>
              <a:t>rasmus@subu.edu.tr</a:t>
            </a:r>
          </a:p>
          <a:p>
            <a:r>
              <a:rPr lang="tr-TR" sz="1600" dirty="0" smtClean="0">
                <a:latin typeface="Georgia" panose="02040502050405020303" pitchFamily="18" charset="0"/>
              </a:rPr>
              <a:t>Mail </a:t>
            </a:r>
            <a:r>
              <a:rPr lang="tr-TR" sz="1600" dirty="0">
                <a:latin typeface="Georgia" panose="02040502050405020303" pitchFamily="18" charset="0"/>
              </a:rPr>
              <a:t>gönderirken dikkat edilecek hususlar</a:t>
            </a:r>
            <a:r>
              <a:rPr lang="tr-TR" sz="1600" dirty="0" smtClean="0">
                <a:latin typeface="Georgia" panose="02040502050405020303" pitchFamily="18" charset="0"/>
              </a:rPr>
              <a:t>:</a:t>
            </a:r>
          </a:p>
          <a:p>
            <a:pPr lvl="1"/>
            <a:r>
              <a:rPr lang="tr-TR" dirty="0">
                <a:latin typeface="Georgia" panose="02040502050405020303" pitchFamily="18" charset="0"/>
              </a:rPr>
              <a:t>Cevap </a:t>
            </a:r>
            <a:r>
              <a:rPr lang="tr-TR" dirty="0" smtClean="0">
                <a:latin typeface="Georgia" panose="02040502050405020303" pitchFamily="18" charset="0"/>
              </a:rPr>
              <a:t>için </a:t>
            </a:r>
            <a:r>
              <a:rPr lang="tr-TR" dirty="0">
                <a:latin typeface="Georgia" panose="02040502050405020303" pitchFamily="18" charset="0"/>
              </a:rPr>
              <a:t>makul bir </a:t>
            </a:r>
            <a:r>
              <a:rPr lang="tr-TR" dirty="0" smtClean="0">
                <a:latin typeface="Georgia" panose="02040502050405020303" pitchFamily="18" charset="0"/>
              </a:rPr>
              <a:t>süre </a:t>
            </a:r>
            <a:r>
              <a:rPr lang="tr-TR" dirty="0">
                <a:latin typeface="Georgia" panose="02040502050405020303" pitchFamily="18" charset="0"/>
              </a:rPr>
              <a:t>(</a:t>
            </a:r>
            <a:r>
              <a:rPr lang="tr-TR" dirty="0" smtClean="0">
                <a:latin typeface="Georgia" panose="02040502050405020303" pitchFamily="18" charset="0"/>
              </a:rPr>
              <a:t>birkaç gün</a:t>
            </a:r>
            <a:r>
              <a:rPr lang="tr-TR" dirty="0">
                <a:latin typeface="Georgia" panose="02040502050405020303" pitchFamily="18" charset="0"/>
              </a:rPr>
              <a:t>) </a:t>
            </a:r>
            <a:r>
              <a:rPr lang="tr-TR" dirty="0" smtClean="0">
                <a:latin typeface="Georgia" panose="02040502050405020303" pitchFamily="18" charset="0"/>
              </a:rPr>
              <a:t>beklenmeli.</a:t>
            </a:r>
          </a:p>
          <a:p>
            <a:pPr lvl="1"/>
            <a:r>
              <a:rPr lang="tr-TR" dirty="0" smtClean="0">
                <a:latin typeface="Georgia" panose="02040502050405020303" pitchFamily="18" charset="0"/>
              </a:rPr>
              <a:t>Eğer </a:t>
            </a:r>
            <a:r>
              <a:rPr lang="tr-TR" dirty="0">
                <a:latin typeface="Georgia" panose="02040502050405020303" pitchFamily="18" charset="0"/>
              </a:rPr>
              <a:t>bir cevap maili yazılıyorsa size </a:t>
            </a:r>
            <a:r>
              <a:rPr lang="tr-TR" dirty="0" smtClean="0">
                <a:latin typeface="Georgia" panose="02040502050405020303" pitchFamily="18" charset="0"/>
              </a:rPr>
              <a:t>gönderilen </a:t>
            </a:r>
            <a:r>
              <a:rPr lang="tr-TR" dirty="0">
                <a:latin typeface="Georgia" panose="02040502050405020303" pitchFamily="18" charset="0"/>
              </a:rPr>
              <a:t>maile </a:t>
            </a:r>
            <a:r>
              <a:rPr lang="tr-TR" dirty="0" smtClean="0">
                <a:latin typeface="Georgia" panose="02040502050405020303" pitchFamily="18" charset="0"/>
              </a:rPr>
              <a:t>cevap verilerek </a:t>
            </a:r>
            <a:r>
              <a:rPr lang="tr-TR" dirty="0">
                <a:latin typeface="Georgia" panose="02040502050405020303" pitchFamily="18" charset="0"/>
              </a:rPr>
              <a:t>yazılmalı</a:t>
            </a:r>
            <a:r>
              <a:rPr lang="tr-TR" dirty="0" smtClean="0">
                <a:latin typeface="Georgia" panose="02040502050405020303" pitchFamily="18" charset="0"/>
              </a:rPr>
              <a:t>.</a:t>
            </a:r>
          </a:p>
          <a:p>
            <a:pPr lvl="1"/>
            <a:r>
              <a:rPr lang="tr-TR" dirty="0" smtClean="0">
                <a:latin typeface="Georgia" panose="02040502050405020303" pitchFamily="18" charset="0"/>
              </a:rPr>
              <a:t>Kendinizi tanıtmalı, durumunuzu belirtmeli, daha sonra sorunuzu sormalısınız. </a:t>
            </a:r>
          </a:p>
          <a:p>
            <a:pPr lvl="1"/>
            <a:r>
              <a:rPr lang="tr-TR" dirty="0" smtClean="0">
                <a:latin typeface="Georgia" panose="02040502050405020303" pitchFamily="18" charset="0"/>
              </a:rPr>
              <a:t>Öğrenci uzantılı mail adresi kullanılmalı.</a:t>
            </a:r>
          </a:p>
          <a:p>
            <a:pPr lvl="1"/>
            <a:r>
              <a:rPr lang="tr-TR" dirty="0">
                <a:latin typeface="Georgia" panose="02040502050405020303" pitchFamily="18" charset="0"/>
              </a:rPr>
              <a:t>Farklı mail adreslerinden mail </a:t>
            </a:r>
            <a:r>
              <a:rPr lang="tr-TR" dirty="0" smtClean="0">
                <a:latin typeface="Georgia" panose="02040502050405020303" pitchFamily="18" charset="0"/>
              </a:rPr>
              <a:t>gönderilmemeli</a:t>
            </a:r>
            <a:r>
              <a:rPr lang="tr-TR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2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>
                <a:latin typeface="Georgia" panose="02040502050405020303" pitchFamily="18" charset="0"/>
              </a:rPr>
              <a:t>2022-2023 AKADEMİK YILI GÜZ ve BAHAR DÖNEMİ ERASMUS+ </a:t>
            </a:r>
            <a:r>
              <a:rPr lang="tr-TR" sz="2500" dirty="0" smtClean="0">
                <a:latin typeface="Georgia" panose="02040502050405020303" pitchFamily="18" charset="0"/>
              </a:rPr>
              <a:t>BAŞVURU TAKVİMİ</a:t>
            </a:r>
            <a:endParaRPr lang="tr-TR" sz="25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246041"/>
              </p:ext>
            </p:extLst>
          </p:nvPr>
        </p:nvGraphicFramePr>
        <p:xfrm>
          <a:off x="2592925" y="2133600"/>
          <a:ext cx="891168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3875">
                  <a:extLst>
                    <a:ext uri="{9D8B030D-6E8A-4147-A177-3AD203B41FA5}">
                      <a16:colId xmlns:a16="http://schemas.microsoft.com/office/drawing/2014/main" val="4081894887"/>
                    </a:ext>
                  </a:extLst>
                </a:gridCol>
                <a:gridCol w="2817813">
                  <a:extLst>
                    <a:ext uri="{9D8B030D-6E8A-4147-A177-3AD203B41FA5}">
                      <a16:colId xmlns:a16="http://schemas.microsoft.com/office/drawing/2014/main" val="497631790"/>
                    </a:ext>
                  </a:extLst>
                </a:gridCol>
              </a:tblGrid>
              <a:tr h="335251">
                <a:tc>
                  <a:txBody>
                    <a:bodyPr/>
                    <a:lstStyle/>
                    <a:p>
                      <a:r>
                        <a:rPr lang="tr-TR" dirty="0" smtClean="0"/>
                        <a:t>Başvuru Tarihleri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 Ocak</a:t>
                      </a:r>
                      <a:r>
                        <a:rPr lang="tr-TR" baseline="0" dirty="0" smtClean="0"/>
                        <a:t> – 21 Şubat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51620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r>
                        <a:rPr lang="tr-TR" dirty="0" smtClean="0"/>
                        <a:t>Yabancı Dil</a:t>
                      </a:r>
                      <a:r>
                        <a:rPr lang="tr-TR" baseline="0" dirty="0" smtClean="0"/>
                        <a:t> Sınavı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09 Mart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30058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Erasmus</a:t>
                      </a:r>
                      <a:r>
                        <a:rPr lang="tr-TR" dirty="0" smtClean="0"/>
                        <a:t> Yabancı Dil Sınavı Sonuçlarının Açıklanması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 Mart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143814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Tercih Dönemi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 – 21 Mart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29227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r>
                        <a:rPr lang="tr-TR" dirty="0" smtClean="0"/>
                        <a:t>Nihai Sonuçlar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 Mart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96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500" b="1" dirty="0" smtClean="0">
                <a:latin typeface="Georgia" panose="02040502050405020303" pitchFamily="18" charset="0"/>
              </a:rPr>
              <a:t>Erasmus Koordinatörlüğü Kadrosu</a:t>
            </a:r>
            <a:br>
              <a:rPr lang="tr-TR" sz="2500" b="1" dirty="0" smtClean="0">
                <a:latin typeface="Georgia" panose="02040502050405020303" pitchFamily="18" charset="0"/>
              </a:rPr>
            </a:br>
            <a:endParaRPr lang="tr-TR" sz="2500" b="1" dirty="0">
              <a:latin typeface="Georgia" panose="02040502050405020303" pitchFamily="18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01" y="1452155"/>
            <a:ext cx="8436133" cy="4840321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708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66214" y="5425440"/>
            <a:ext cx="8915400" cy="3777622"/>
          </a:xfrm>
        </p:spPr>
        <p:txBody>
          <a:bodyPr/>
          <a:lstStyle/>
          <a:p>
            <a:pPr marL="0" indent="0" algn="r">
              <a:buNone/>
            </a:pPr>
            <a:r>
              <a:rPr lang="tr-TR" dirty="0" smtClean="0"/>
              <a:t>Dinlediğiniz için teşekkür ederiz. </a:t>
            </a:r>
            <a:r>
              <a:rPr lang="tr-TR" dirty="0" smtClean="0">
                <a:sym typeface="Wingdings" panose="05000000000000000000" pitchFamily="2" charset="2"/>
              </a:rPr>
              <a:t>: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Georgia" panose="02040502050405020303" pitchFamily="18" charset="0"/>
              </a:rPr>
              <a:t>Erasmus</a:t>
            </a:r>
            <a:r>
              <a:rPr lang="tr-TR" dirty="0" smtClean="0">
                <a:latin typeface="Georgia" panose="02040502050405020303" pitchFamily="18" charset="0"/>
              </a:rPr>
              <a:t> nedir?</a:t>
            </a:r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737947"/>
            <a:ext cx="8915400" cy="3777622"/>
          </a:xfrm>
        </p:spPr>
        <p:txBody>
          <a:bodyPr/>
          <a:lstStyle/>
          <a:p>
            <a:r>
              <a:rPr lang="tr-TR" dirty="0" smtClean="0">
                <a:latin typeface="Georgia" panose="02040502050405020303" pitchFamily="18" charset="0"/>
              </a:rPr>
              <a:t>AB projesidir.</a:t>
            </a:r>
          </a:p>
          <a:p>
            <a:r>
              <a:rPr lang="tr-TR" dirty="0" smtClean="0">
                <a:latin typeface="Georgia" panose="02040502050405020303" pitchFamily="18" charset="0"/>
              </a:rPr>
              <a:t>Program 1987 yılında yürütülmeye başlanmıştır.</a:t>
            </a:r>
          </a:p>
          <a:p>
            <a:r>
              <a:rPr lang="tr-TR" dirty="0" smtClean="0">
                <a:latin typeface="Georgia" panose="02040502050405020303" pitchFamily="18" charset="0"/>
              </a:rPr>
              <a:t>Bir dünya projesidir ve 7 den 70 e  herkes katılabilir.</a:t>
            </a:r>
          </a:p>
          <a:p>
            <a:endParaRPr lang="tr-TR" dirty="0" smtClean="0">
              <a:latin typeface="Georgia" panose="02040502050405020303" pitchFamily="18" charset="0"/>
            </a:endParaRPr>
          </a:p>
          <a:p>
            <a:endParaRPr lang="tr-TR" dirty="0" smtClean="0">
              <a:latin typeface="Georgia" panose="02040502050405020303" pitchFamily="18" charset="0"/>
            </a:endParaRPr>
          </a:p>
        </p:txBody>
      </p:sp>
      <p:pic>
        <p:nvPicPr>
          <p:cNvPr id="1026" name="Picture 2" descr="LEONARDO DA VINCI PROGRAMI VE İNGİLTERE | Londinium Yurtdışı Eğit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82" y="3626758"/>
            <a:ext cx="2005805" cy="11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560" y="3626758"/>
            <a:ext cx="1973409" cy="113397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004" y="4760731"/>
            <a:ext cx="2157338" cy="12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Georgia" panose="02040502050405020303" pitchFamily="18" charset="0"/>
                <a:ea typeface="Cambria" panose="02040503050406030204" pitchFamily="18" charset="0"/>
              </a:rPr>
              <a:t>Avantajları Nelerdir?</a:t>
            </a:r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604517" y="1905000"/>
            <a:ext cx="4313864" cy="3777622"/>
          </a:xfrm>
        </p:spPr>
        <p:txBody>
          <a:bodyPr>
            <a:normAutofit/>
          </a:bodyPr>
          <a:lstStyle/>
          <a:p>
            <a:r>
              <a:rPr lang="tr-TR" sz="1600" dirty="0">
                <a:latin typeface="Georgia" panose="02040502050405020303" pitchFamily="18" charset="0"/>
              </a:rPr>
              <a:t>Hibe </a:t>
            </a:r>
            <a:r>
              <a:rPr lang="tr-TR" sz="1600" dirty="0" smtClean="0">
                <a:latin typeface="Georgia" panose="02040502050405020303" pitchFamily="18" charset="0"/>
              </a:rPr>
              <a:t>desteği</a:t>
            </a:r>
          </a:p>
          <a:p>
            <a:r>
              <a:rPr lang="tr-TR" sz="1600" dirty="0" smtClean="0">
                <a:latin typeface="Georgia" panose="02040502050405020303" pitchFamily="18" charset="0"/>
              </a:rPr>
              <a:t>Vizede kolaylık </a:t>
            </a:r>
            <a:r>
              <a:rPr lang="tr-TR" sz="1600" dirty="0">
                <a:latin typeface="Georgia" panose="02040502050405020303" pitchFamily="18" charset="0"/>
              </a:rPr>
              <a:t>(</a:t>
            </a:r>
            <a:r>
              <a:rPr lang="tr-TR" sz="1600" dirty="0" smtClean="0">
                <a:latin typeface="Georgia" panose="02040502050405020303" pitchFamily="18" charset="0"/>
              </a:rPr>
              <a:t>Almanya ve Polonya </a:t>
            </a:r>
            <a:r>
              <a:rPr lang="tr-TR" sz="1600" dirty="0">
                <a:latin typeface="Georgia" panose="02040502050405020303" pitchFamily="18" charset="0"/>
              </a:rPr>
              <a:t>örneği</a:t>
            </a:r>
            <a:r>
              <a:rPr lang="tr-TR" sz="1600" dirty="0" smtClean="0">
                <a:latin typeface="Georgia" panose="02040502050405020303" pitchFamily="18" charset="0"/>
              </a:rPr>
              <a:t>),</a:t>
            </a:r>
          </a:p>
          <a:p>
            <a:r>
              <a:rPr lang="tr-TR" sz="1600" dirty="0">
                <a:latin typeface="Georgia" panose="02040502050405020303" pitchFamily="18" charset="0"/>
              </a:rPr>
              <a:t>Harçsız </a:t>
            </a:r>
            <a:r>
              <a:rPr lang="tr-TR" sz="1600" dirty="0" smtClean="0">
                <a:latin typeface="Georgia" panose="02040502050405020303" pitchFamily="18" charset="0"/>
              </a:rPr>
              <a:t>pasaport</a:t>
            </a:r>
            <a:r>
              <a:rPr lang="tr-TR" sz="1600" dirty="0">
                <a:latin typeface="Georgia" panose="02040502050405020303" pitchFamily="18" charset="0"/>
              </a:rPr>
              <a:t>,</a:t>
            </a:r>
            <a:endParaRPr lang="tr-TR" sz="1600" dirty="0" smtClean="0">
              <a:latin typeface="Georgia" panose="02040502050405020303" pitchFamily="18" charset="0"/>
            </a:endParaRPr>
          </a:p>
          <a:p>
            <a:r>
              <a:rPr lang="tr-TR" sz="1600" dirty="0" smtClean="0">
                <a:latin typeface="Georgia" panose="02040502050405020303" pitchFamily="18" charset="0"/>
              </a:rPr>
              <a:t>Gideceğiniz </a:t>
            </a:r>
            <a:r>
              <a:rPr lang="tr-TR" sz="1600" dirty="0">
                <a:latin typeface="Georgia" panose="02040502050405020303" pitchFamily="18" charset="0"/>
              </a:rPr>
              <a:t>ü</a:t>
            </a:r>
            <a:r>
              <a:rPr lang="tr-TR" sz="1600" dirty="0" smtClean="0">
                <a:latin typeface="Georgia" panose="02040502050405020303" pitchFamily="18" charset="0"/>
              </a:rPr>
              <a:t>niversiteye </a:t>
            </a:r>
            <a:r>
              <a:rPr lang="tr-TR" sz="1600" dirty="0">
                <a:latin typeface="Georgia" panose="02040502050405020303" pitchFamily="18" charset="0"/>
              </a:rPr>
              <a:t>herhangi bir kayıt ya da harç ücreti </a:t>
            </a:r>
            <a:r>
              <a:rPr lang="tr-TR" sz="1600" dirty="0" smtClean="0">
                <a:latin typeface="Georgia" panose="02040502050405020303" pitchFamily="18" charset="0"/>
              </a:rPr>
              <a:t>ödenmez.</a:t>
            </a:r>
          </a:p>
          <a:p>
            <a:r>
              <a:rPr lang="tr-TR" sz="1600" dirty="0" smtClean="0">
                <a:latin typeface="Georgia" panose="02040502050405020303" pitchFamily="18" charset="0"/>
              </a:rPr>
              <a:t>Burs </a:t>
            </a:r>
            <a:r>
              <a:rPr lang="tr-TR" sz="1600" dirty="0">
                <a:latin typeface="Georgia" panose="02040502050405020303" pitchFamily="18" charset="0"/>
              </a:rPr>
              <a:t>/ </a:t>
            </a:r>
            <a:r>
              <a:rPr lang="tr-TR" sz="1600" dirty="0" smtClean="0">
                <a:latin typeface="Georgia" panose="02040502050405020303" pitchFamily="18" charset="0"/>
              </a:rPr>
              <a:t>Yurt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6637001" y="1844161"/>
            <a:ext cx="5161085" cy="377762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tr-TR" dirty="0" smtClean="0">
                <a:latin typeface="Georgia" panose="02040502050405020303" pitchFamily="18" charset="0"/>
              </a:rPr>
              <a:t>Yabancı </a:t>
            </a:r>
            <a:r>
              <a:rPr lang="tr-TR" dirty="0">
                <a:latin typeface="Georgia" panose="02040502050405020303" pitchFamily="18" charset="0"/>
              </a:rPr>
              <a:t>dilde eğitim alma tecrübesi,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Georgia" panose="02040502050405020303" pitchFamily="18" charset="0"/>
              </a:rPr>
              <a:t>Yeni iş modelleri öğrenebilme şansı,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Georgia" panose="02040502050405020303" pitchFamily="18" charset="0"/>
              </a:rPr>
              <a:t>Yeni kültürlerle tanışma, yeni arkadaşlıklar kurma şansı (Network),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Georgia" panose="02040502050405020303" pitchFamily="18" charset="0"/>
              </a:rPr>
              <a:t>Özgeçmişinize, akademik gelişiminize katkı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Georgia" panose="02040502050405020303" pitchFamily="18" charset="0"/>
              </a:rPr>
              <a:t>Dış çevreyi ve kendinizi keşfetme fırsatı verir.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60" y="4727745"/>
            <a:ext cx="4325814" cy="16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500" b="1" dirty="0" smtClean="0">
                <a:latin typeface="Georgia" panose="02040502050405020303" pitchFamily="18" charset="0"/>
              </a:rPr>
              <a:t>Öğrenci </a:t>
            </a:r>
            <a:r>
              <a:rPr lang="tr-TR" sz="2500" b="1" dirty="0">
                <a:latin typeface="Georgia" panose="02040502050405020303" pitchFamily="18" charset="0"/>
              </a:rPr>
              <a:t>Öğrenim </a:t>
            </a:r>
            <a:r>
              <a:rPr lang="tr-TR" sz="2500" b="1" dirty="0" smtClean="0">
                <a:latin typeface="Georgia" panose="02040502050405020303" pitchFamily="18" charset="0"/>
              </a:rPr>
              <a:t>Hareketliliği</a:t>
            </a:r>
            <a:endParaRPr lang="tr-TR" sz="25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03485"/>
            <a:ext cx="8915400" cy="4407737"/>
          </a:xfrm>
        </p:spPr>
        <p:txBody>
          <a:bodyPr>
            <a:normAutofit/>
          </a:bodyPr>
          <a:lstStyle/>
          <a:p>
            <a:pPr algn="just"/>
            <a:r>
              <a:rPr lang="tr-TR" sz="1600" dirty="0" smtClean="0">
                <a:latin typeface="Georgia" panose="02040502050405020303" pitchFamily="18" charset="0"/>
              </a:rPr>
              <a:t>Öğrenci </a:t>
            </a:r>
            <a:r>
              <a:rPr lang="tr-TR" sz="1600" dirty="0">
                <a:latin typeface="Georgia" panose="02040502050405020303" pitchFamily="18" charset="0"/>
              </a:rPr>
              <a:t>hareketliliği </a:t>
            </a:r>
            <a:r>
              <a:rPr lang="tr-TR" sz="1600" dirty="0" smtClean="0">
                <a:latin typeface="Georgia" panose="02040502050405020303" pitchFamily="18" charset="0"/>
              </a:rPr>
              <a:t>faaliyeti, </a:t>
            </a:r>
            <a:r>
              <a:rPr lang="tr-TR" sz="1600" b="1" dirty="0">
                <a:latin typeface="Georgia" panose="02040502050405020303" pitchFamily="18" charset="0"/>
              </a:rPr>
              <a:t>ön-lisans, lisans, yüksek lisans veya doktora </a:t>
            </a:r>
            <a:r>
              <a:rPr lang="tr-TR" sz="1600" dirty="0" smtClean="0">
                <a:latin typeface="Georgia" panose="02040502050405020303" pitchFamily="18" charset="0"/>
              </a:rPr>
              <a:t>kademelerinde okuyan öğrenciler tarafından gerçekleştirilebilir.</a:t>
            </a:r>
          </a:p>
          <a:p>
            <a:pPr algn="just"/>
            <a:r>
              <a:rPr lang="tr-TR" sz="1600" dirty="0" smtClean="0">
                <a:latin typeface="Georgia" panose="02040502050405020303" pitchFamily="18" charset="0"/>
              </a:rPr>
              <a:t>Faaliyet süresi, her bir öğrenim kademesi için ayrı ayrı geçerli olmak üzere </a:t>
            </a:r>
            <a:r>
              <a:rPr lang="tr-TR" sz="1600" b="1" dirty="0" smtClean="0">
                <a:latin typeface="Georgia" panose="02040502050405020303" pitchFamily="18" charset="0"/>
              </a:rPr>
              <a:t>2 ilâ 12 ay arasında bir süre</a:t>
            </a:r>
            <a:r>
              <a:rPr lang="tr-TR" sz="1600" dirty="0" smtClean="0">
                <a:latin typeface="Georgia" panose="02040502050405020303" pitchFamily="18" charset="0"/>
              </a:rPr>
              <a:t> (1, 2 veya bazı ülkelerin sistemlerine göre 3 dönem) olabilir. </a:t>
            </a:r>
          </a:p>
          <a:p>
            <a:pPr algn="just"/>
            <a:r>
              <a:rPr lang="tr-TR" sz="1600" dirty="0" smtClean="0">
                <a:latin typeface="Georgia" panose="02040502050405020303" pitchFamily="18" charset="0"/>
              </a:rPr>
              <a:t>Faaliyet</a:t>
            </a:r>
            <a:r>
              <a:rPr lang="tr-TR" sz="1600" dirty="0">
                <a:latin typeface="Georgia" panose="02040502050405020303" pitchFamily="18" charset="0"/>
              </a:rPr>
              <a:t>, öğrenim süresi içerisinde her sınıfta gerçekleştirilebilir</a:t>
            </a:r>
            <a:r>
              <a:rPr lang="tr-TR" sz="1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tr-TR" sz="1600" dirty="0" smtClean="0">
                <a:latin typeface="Georgia" panose="02040502050405020303" pitchFamily="18" charset="0"/>
              </a:rPr>
              <a:t>Öğrencilerin </a:t>
            </a:r>
            <a:r>
              <a:rPr lang="tr-TR" sz="1600" dirty="0">
                <a:latin typeface="Georgia" panose="02040502050405020303" pitchFamily="18" charset="0"/>
              </a:rPr>
              <a:t>diploma/derecelerinin gerektirdiği çalışmaları yurtdışında yapmak üzere, bir tam akademik yıl için 60 </a:t>
            </a:r>
            <a:r>
              <a:rPr lang="tr-TR" sz="1600" dirty="0" smtClean="0">
                <a:latin typeface="Georgia" panose="02040502050405020303" pitchFamily="18" charset="0"/>
              </a:rPr>
              <a:t>AKTS ders yükü olması gerekmektedir</a:t>
            </a:r>
            <a:r>
              <a:rPr lang="tr-TR" sz="1600" dirty="0" smtClean="0">
                <a:latin typeface="Georgia" panose="02040502050405020303" pitchFamily="18" charset="0"/>
              </a:rPr>
              <a:t>.</a:t>
            </a:r>
            <a:endParaRPr lang="tr-TR" sz="1600" dirty="0" smtClean="0">
              <a:latin typeface="Georgia" panose="02040502050405020303" pitchFamily="18" charset="0"/>
            </a:endParaRPr>
          </a:p>
        </p:txBody>
      </p:sp>
      <p:pic>
        <p:nvPicPr>
          <p:cNvPr id="1026" name="Picture 2" descr="Erasmus Öğrenci Değişim Program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91" y="4960881"/>
            <a:ext cx="6002539" cy="16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30317" y="694448"/>
            <a:ext cx="8911687" cy="1280890"/>
          </a:xfrm>
        </p:spPr>
        <p:txBody>
          <a:bodyPr>
            <a:normAutofit/>
          </a:bodyPr>
          <a:lstStyle/>
          <a:p>
            <a:r>
              <a:rPr lang="tr-TR" sz="2500" b="1" dirty="0">
                <a:latin typeface="Georgia" panose="02040502050405020303" pitchFamily="18" charset="0"/>
              </a:rPr>
              <a:t>İkili Anlaşmalar</a:t>
            </a:r>
            <a:br>
              <a:rPr lang="tr-TR" sz="2500" b="1" dirty="0">
                <a:latin typeface="Georgia" panose="02040502050405020303" pitchFamily="18" charset="0"/>
              </a:rPr>
            </a:br>
            <a:endParaRPr lang="tr-TR" sz="2500" b="1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1334894"/>
            <a:ext cx="9051804" cy="51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2592925" y="668071"/>
            <a:ext cx="8911687" cy="12808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tr-TR" sz="2500" b="1" dirty="0">
                <a:latin typeface="Georgia" panose="02040502050405020303" pitchFamily="18" charset="0"/>
              </a:rPr>
              <a:t>Öğrenci Staj </a:t>
            </a:r>
            <a:r>
              <a:rPr lang="tr-TR" sz="2500" b="1" dirty="0" smtClean="0">
                <a:latin typeface="Georgia" panose="02040502050405020303" pitchFamily="18" charset="0"/>
              </a:rPr>
              <a:t>Hareketliliği</a:t>
            </a:r>
            <a:endParaRPr lang="tr-TR" sz="25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2589212" y="1440683"/>
            <a:ext cx="8915400" cy="4006222"/>
          </a:xfrm>
        </p:spPr>
        <p:txBody>
          <a:bodyPr>
            <a:noAutofit/>
          </a:bodyPr>
          <a:lstStyle/>
          <a:p>
            <a:pPr algn="just"/>
            <a:r>
              <a:rPr lang="tr-TR" sz="1500" dirty="0" smtClean="0">
                <a:latin typeface="Georgia" panose="02040502050405020303" pitchFamily="18" charset="0"/>
              </a:rPr>
              <a:t>Öğrenci Staj Hareketliliği faaliyeti, yükseköğretim kurumunda kayıtlı öğrencinin yurtdışındaki bir işletmede, bir araştırma enstitüsünde, bir laboratuvarda veya akademik çalışma alanıyla ilgili bir kurum veya kuruluşta staj yapmasıdır.</a:t>
            </a:r>
          </a:p>
          <a:p>
            <a:pPr algn="just"/>
            <a:r>
              <a:rPr lang="tr-TR" sz="1500" dirty="0" smtClean="0">
                <a:latin typeface="Georgia" panose="02040502050405020303" pitchFamily="18" charset="0"/>
              </a:rPr>
              <a:t>Faaliyet </a:t>
            </a:r>
            <a:r>
              <a:rPr lang="tr-TR" sz="1500" dirty="0">
                <a:latin typeface="Georgia" panose="02040502050405020303" pitchFamily="18" charset="0"/>
              </a:rPr>
              <a:t>süresi, her bir öğrenim kademesi için ayrı ayrı geçerli olmak üzere </a:t>
            </a:r>
            <a:r>
              <a:rPr lang="tr-TR" sz="1500" b="1" dirty="0">
                <a:latin typeface="Georgia" panose="02040502050405020303" pitchFamily="18" charset="0"/>
              </a:rPr>
              <a:t>2 ile 12 ay </a:t>
            </a:r>
            <a:r>
              <a:rPr lang="tr-TR" sz="1500" dirty="0">
                <a:latin typeface="Georgia" panose="02040502050405020303" pitchFamily="18" charset="0"/>
              </a:rPr>
              <a:t>arasında bir süredir.</a:t>
            </a:r>
          </a:p>
          <a:p>
            <a:pPr algn="just"/>
            <a:r>
              <a:rPr lang="tr-TR" sz="1500" dirty="0">
                <a:latin typeface="Georgia" panose="02040502050405020303" pitchFamily="18" charset="0"/>
              </a:rPr>
              <a:t>Staj faaliyeti, öğrenim süresi içerisinde her sınıfta ve öğrenim programlarının son sınıflarındaki öğrenciler </a:t>
            </a:r>
            <a:r>
              <a:rPr lang="tr-TR" sz="1500" b="1" dirty="0">
                <a:latin typeface="Georgia" panose="02040502050405020303" pitchFamily="18" charset="0"/>
              </a:rPr>
              <a:t>mezun olduktan sonraki 12 ay </a:t>
            </a:r>
            <a:r>
              <a:rPr lang="tr-TR" sz="1500" dirty="0">
                <a:latin typeface="Georgia" panose="02040502050405020303" pitchFamily="18" charset="0"/>
              </a:rPr>
              <a:t>içerisinde gerçekleştirilebilir. Mezun olmuş öğrenciler başvuruda bulunamaz</a:t>
            </a:r>
            <a:r>
              <a:rPr lang="tr-TR" sz="15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tr-TR" sz="1500" dirty="0">
                <a:latin typeface="Georgia" panose="02040502050405020303" pitchFamily="18" charset="0"/>
              </a:rPr>
              <a:t>Bütünleşik staj </a:t>
            </a:r>
            <a:r>
              <a:rPr lang="tr-TR" sz="1500" dirty="0" smtClean="0">
                <a:latin typeface="Georgia" panose="02040502050405020303" pitchFamily="18" charset="0"/>
              </a:rPr>
              <a:t>yapılabilir. (7+1, 3+1, zorunlu ve gönüllü staj yapılabilir. )</a:t>
            </a:r>
          </a:p>
          <a:p>
            <a:pPr algn="just"/>
            <a:endParaRPr lang="tr-TR" sz="1500" b="1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tr-TR" sz="1500" b="1" dirty="0">
                <a:latin typeface="Georgia" panose="02040502050405020303" pitchFamily="18" charset="0"/>
              </a:rPr>
              <a:t>	</a:t>
            </a:r>
            <a:r>
              <a:rPr lang="tr-TR" sz="1500" b="1" u="sng" dirty="0">
                <a:latin typeface="Georgia" panose="02040502050405020303" pitchFamily="18" charset="0"/>
              </a:rPr>
              <a:t>Uygun Staj Yeri Örnekleri: </a:t>
            </a:r>
          </a:p>
          <a:p>
            <a:pPr algn="just"/>
            <a:r>
              <a:rPr lang="tr-TR" sz="1500" dirty="0">
                <a:latin typeface="Georgia" panose="02040502050405020303" pitchFamily="18" charset="0"/>
              </a:rPr>
              <a:t>Bir kamu ya da özel sektöre ait küçük, ortak veya büyük ölçekli işletmeler </a:t>
            </a:r>
          </a:p>
          <a:p>
            <a:pPr algn="just"/>
            <a:r>
              <a:rPr lang="tr-TR" sz="1500" dirty="0">
                <a:latin typeface="Georgia" panose="02040502050405020303" pitchFamily="18" charset="0"/>
              </a:rPr>
              <a:t>Vakıflar </a:t>
            </a:r>
          </a:p>
          <a:p>
            <a:pPr algn="just"/>
            <a:r>
              <a:rPr lang="tr-TR" sz="1500" dirty="0">
                <a:latin typeface="Georgia" panose="02040502050405020303" pitchFamily="18" charset="0"/>
              </a:rPr>
              <a:t>Ticaret odaları, esnaf-zanaatkâr birlikleri, borsalar ve sendika gibi iş dünyasına ait her türlü oluşum/birlik</a:t>
            </a:r>
          </a:p>
          <a:p>
            <a:pPr algn="just"/>
            <a:r>
              <a:rPr lang="tr-TR" sz="1500" dirty="0">
                <a:latin typeface="Georgia" panose="02040502050405020303" pitchFamily="18" charset="0"/>
              </a:rPr>
              <a:t>Kar amacı gütmeyen kurumlar, dernekler, </a:t>
            </a:r>
            <a:r>
              <a:rPr lang="tr-TR" sz="1500" dirty="0" err="1">
                <a:latin typeface="Georgia" panose="02040502050405020303" pitchFamily="18" charset="0"/>
              </a:rPr>
              <a:t>stk’lar</a:t>
            </a:r>
            <a:endParaRPr lang="tr-TR" sz="1500" dirty="0">
              <a:latin typeface="Georgia" panose="02040502050405020303" pitchFamily="18" charset="0"/>
            </a:endParaRPr>
          </a:p>
          <a:p>
            <a:pPr algn="just"/>
            <a:endParaRPr lang="tr-TR" sz="1500" dirty="0">
              <a:latin typeface="Georgia" panose="02040502050405020303" pitchFamily="18" charset="0"/>
            </a:endParaRPr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42823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755995"/>
            <a:ext cx="8911687" cy="1280890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latin typeface="Georgia" panose="02040502050405020303" pitchFamily="18" charset="0"/>
              </a:rPr>
              <a:t>Davet Mektubunda Olması </a:t>
            </a:r>
            <a:r>
              <a:rPr lang="tr-TR" sz="2000" b="1" dirty="0">
                <a:latin typeface="Georgia" panose="02040502050405020303" pitchFamily="18" charset="0"/>
              </a:rPr>
              <a:t>G</a:t>
            </a:r>
            <a:r>
              <a:rPr lang="tr-TR" sz="2000" b="1" dirty="0" smtClean="0">
                <a:latin typeface="Georgia" panose="02040502050405020303" pitchFamily="18" charset="0"/>
              </a:rPr>
              <a:t>erekenler</a:t>
            </a:r>
            <a:endParaRPr lang="tr-TR" sz="2000" b="1" dirty="0"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802423"/>
            <a:ext cx="8915400" cy="4108799"/>
          </a:xfrm>
        </p:spPr>
        <p:txBody>
          <a:bodyPr/>
          <a:lstStyle/>
          <a:p>
            <a:r>
              <a:rPr lang="tr-TR" sz="1500" dirty="0">
                <a:latin typeface="Georgia" panose="02040502050405020303" pitchFamily="18" charset="0"/>
              </a:rPr>
              <a:t>Öğrencinin adı, soyadı, bölüm ve üniversite </a:t>
            </a:r>
            <a:r>
              <a:rPr lang="tr-TR" sz="1500" dirty="0" smtClean="0">
                <a:latin typeface="Georgia" panose="02040502050405020303" pitchFamily="18" charset="0"/>
              </a:rPr>
              <a:t>bilgileri yer almalıdır.</a:t>
            </a:r>
          </a:p>
          <a:p>
            <a:r>
              <a:rPr lang="tr-TR" sz="1500" dirty="0" smtClean="0">
                <a:latin typeface="Georgia" panose="02040502050405020303" pitchFamily="18" charset="0"/>
              </a:rPr>
              <a:t>Üzerinde karşı kurumun adresi, yasal ismi, vergi </a:t>
            </a:r>
            <a:r>
              <a:rPr lang="tr-TR" sz="1500" dirty="0" err="1" smtClean="0">
                <a:latin typeface="Georgia" panose="02040502050405020303" pitchFamily="18" charset="0"/>
              </a:rPr>
              <a:t>no</a:t>
            </a:r>
            <a:r>
              <a:rPr lang="tr-TR" sz="1500" dirty="0" smtClean="0">
                <a:latin typeface="Georgia" panose="02040502050405020303" pitchFamily="18" charset="0"/>
              </a:rPr>
              <a:t>. bilgileri yer almalıdır.</a:t>
            </a:r>
          </a:p>
          <a:p>
            <a:r>
              <a:rPr lang="tr-TR" sz="1500" dirty="0" smtClean="0">
                <a:latin typeface="Georgia" panose="02040502050405020303" pitchFamily="18" charset="0"/>
              </a:rPr>
              <a:t>İmzalı ve mühürlü olmalıdır.</a:t>
            </a:r>
            <a:endParaRPr lang="tr-TR" dirty="0"/>
          </a:p>
          <a:p>
            <a:r>
              <a:rPr lang="tr-TR" sz="1500" dirty="0">
                <a:latin typeface="Georgia" panose="02040502050405020303" pitchFamily="18" charset="0"/>
              </a:rPr>
              <a:t>Staj yapılacak süreler yer almalıdır</a:t>
            </a:r>
            <a:r>
              <a:rPr lang="tr-TR" sz="1500" dirty="0" smtClean="0">
                <a:latin typeface="Georgia" panose="02040502050405020303" pitchFamily="18" charset="0"/>
              </a:rPr>
              <a:t>. (</a:t>
            </a:r>
            <a:r>
              <a:rPr lang="tr-TR" sz="1500" dirty="0" err="1" smtClean="0">
                <a:latin typeface="Georgia" panose="02040502050405020303" pitchFamily="18" charset="0"/>
              </a:rPr>
              <a:t>Örn</a:t>
            </a:r>
            <a:r>
              <a:rPr lang="tr-TR" sz="1500" dirty="0" smtClean="0">
                <a:latin typeface="Georgia" panose="02040502050405020303" pitchFamily="18" charset="0"/>
              </a:rPr>
              <a:t>. 15.09.2022 – 14.12.2022)</a:t>
            </a:r>
          </a:p>
          <a:p>
            <a:pPr marL="0" indent="0">
              <a:buNone/>
            </a:pPr>
            <a:endParaRPr lang="tr-TR" sz="15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tr-TR" sz="1500" dirty="0" smtClean="0">
                <a:latin typeface="Georgia" panose="02040502050405020303" pitchFamily="18" charset="0"/>
              </a:rPr>
              <a:t>*Doğruluğundan emin olunamayan belgelerin, başvuru tarihleri içerisinde ofisimize ibraz edilmesi gerekmektedir.</a:t>
            </a:r>
            <a:endParaRPr lang="tr-TR" sz="1500" dirty="0">
              <a:latin typeface="Georgia" panose="020405020504050203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8" y="4318756"/>
            <a:ext cx="5615448" cy="22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4252012" cy="600934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98" y="624110"/>
            <a:ext cx="4252381" cy="60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690</TotalTime>
  <Words>697</Words>
  <Application>Microsoft Office PowerPoint</Application>
  <PresentationFormat>Geniş ekran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Cambria</vt:lpstr>
      <vt:lpstr>Century Gothic</vt:lpstr>
      <vt:lpstr>Georgia</vt:lpstr>
      <vt:lpstr>Wingdings</vt:lpstr>
      <vt:lpstr>Wingdings 3</vt:lpstr>
      <vt:lpstr>Duman</vt:lpstr>
      <vt:lpstr>Erasmus Bilgilendirme Toplantısı</vt:lpstr>
      <vt:lpstr>Erasmus Koordinatörlüğü Kadrosu </vt:lpstr>
      <vt:lpstr>Erasmus nedir?</vt:lpstr>
      <vt:lpstr>Avantajları Nelerdir?</vt:lpstr>
      <vt:lpstr>Öğrenci Öğrenim Hareketliliği</vt:lpstr>
      <vt:lpstr>İkili Anlaşmalar </vt:lpstr>
      <vt:lpstr>Öğrenci Staj Hareketliliği</vt:lpstr>
      <vt:lpstr>Davet Mektubunda Olması Gerekenler</vt:lpstr>
      <vt:lpstr>PowerPoint Sunusu</vt:lpstr>
      <vt:lpstr>Hibe ve Süreler</vt:lpstr>
      <vt:lpstr>Başvuru ve Değerlendirme Şartları Nelerdir?</vt:lpstr>
      <vt:lpstr>Başvuru Süreci  </vt:lpstr>
      <vt:lpstr>Başvuru Süreci</vt:lpstr>
      <vt:lpstr>Değerlendirme Nasıl Yapılıyor?</vt:lpstr>
      <vt:lpstr>Tercihler </vt:lpstr>
      <vt:lpstr>Bölüm Koordinatörlerin Listesi </vt:lpstr>
      <vt:lpstr>Covid-19 Döneminde Erasmus</vt:lpstr>
      <vt:lpstr>İletişim Adresimiz</vt:lpstr>
      <vt:lpstr>2022-2023 AKADEMİK YILI GÜZ ve BAHAR DÖNEMİ ERASMUS+ BAŞVURU TAKVİMİ</vt:lpstr>
      <vt:lpstr>PowerPoint Sunusu</vt:lpstr>
    </vt:vector>
  </TitlesOfParts>
  <Company>Sakarya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Şartları Neler?</dc:title>
  <dc:creator>PC</dc:creator>
  <cp:lastModifiedBy>PC</cp:lastModifiedBy>
  <cp:revision>47</cp:revision>
  <dcterms:created xsi:type="dcterms:W3CDTF">2021-09-27T20:51:46Z</dcterms:created>
  <dcterms:modified xsi:type="dcterms:W3CDTF">2021-10-26T20:48:53Z</dcterms:modified>
</cp:coreProperties>
</file>