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8" r:id="rId5"/>
    <p:sldId id="274" r:id="rId6"/>
    <p:sldId id="279" r:id="rId7"/>
    <p:sldId id="275" r:id="rId8"/>
    <p:sldId id="276" r:id="rId9"/>
    <p:sldId id="277" r:id="rId10"/>
    <p:sldId id="271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20.04.2022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574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20.04.2022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97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20.04.2022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56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20.04.2022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380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20.04.2022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013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20.04.2022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8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20.04.2022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091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20.04.2022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88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20.04.2022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39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20.04.2022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395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6791-224B-4FC7-A1C4-5B62DF2C5E64}" type="datetimeFigureOut">
              <a:rPr lang="tr-TR" smtClean="0"/>
              <a:t>20.04.2022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1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C6791-224B-4FC7-A1C4-5B62DF2C5E64}" type="datetimeFigureOut">
              <a:rPr lang="tr-TR" smtClean="0"/>
              <a:t>20.04.2022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BE406-FF95-4352-B5D2-7B32FA0F2C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096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2321910"/>
            <a:ext cx="12191999" cy="2387600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Erasmus</a:t>
            </a:r>
            <a:r>
              <a:rPr lang="tr-TR" b="1" dirty="0"/>
              <a:t> Bölüm Koordinatörleri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KA131 Projeleri </a:t>
            </a:r>
            <a:br>
              <a:rPr lang="tr-TR" b="1" dirty="0" smtClean="0"/>
            </a:br>
            <a:r>
              <a:rPr lang="tr-TR" b="1" dirty="0" smtClean="0"/>
              <a:t>Bilgilendirme Toplantısı</a:t>
            </a:r>
            <a:endParaRPr lang="tr-TR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560320" cy="256032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935" y="685214"/>
            <a:ext cx="2258157" cy="118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93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60321" y="3333025"/>
            <a:ext cx="6515100" cy="2387600"/>
          </a:xfrm>
        </p:spPr>
        <p:txBody>
          <a:bodyPr>
            <a:normAutofit/>
          </a:bodyPr>
          <a:lstStyle/>
          <a:p>
            <a:r>
              <a:rPr lang="tr-TR" sz="3000" b="1" dirty="0"/>
              <a:t>D</a:t>
            </a:r>
            <a:r>
              <a:rPr lang="tr-TR" sz="3000" b="1" dirty="0" smtClean="0"/>
              <a:t>inlediğiniz için teşekkür ederiz…</a:t>
            </a:r>
            <a:endParaRPr lang="tr-TR" sz="30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560320" cy="256032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935" y="685214"/>
            <a:ext cx="2258157" cy="118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87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Genel Bilgilendirme	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Öğrenci Öğrenim Hareketliliği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Öğrenci </a:t>
            </a:r>
            <a:r>
              <a:rPr lang="tr-TR" dirty="0" smtClean="0"/>
              <a:t>Staj Hareketliliği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Personel </a:t>
            </a:r>
            <a:r>
              <a:rPr lang="tr-TR" dirty="0"/>
              <a:t>Ders </a:t>
            </a:r>
            <a:r>
              <a:rPr lang="tr-TR" dirty="0" smtClean="0"/>
              <a:t>Verme ve </a:t>
            </a:r>
            <a:r>
              <a:rPr lang="tr-TR" dirty="0"/>
              <a:t>Eğitim Alma</a:t>
            </a:r>
            <a:r>
              <a:rPr lang="tr-TR" dirty="0" smtClean="0"/>
              <a:t> Hareketliliği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Dijitalleşme Kapsamında Kullanılacak Uygulamalar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2413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1. Öğrenci </a:t>
            </a:r>
            <a:r>
              <a:rPr lang="tr-TR" b="1" dirty="0"/>
              <a:t>Öğrenim </a:t>
            </a:r>
            <a:r>
              <a:rPr lang="tr-TR" b="1" dirty="0" smtClean="0"/>
              <a:t>Hareketliliği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Hocaaam</a:t>
            </a:r>
            <a:r>
              <a:rPr lang="tr-TR" dirty="0" smtClean="0"/>
              <a:t>, ben </a:t>
            </a:r>
            <a:r>
              <a:rPr lang="tr-TR" dirty="0" err="1" smtClean="0"/>
              <a:t>Erasmus</a:t>
            </a:r>
            <a:r>
              <a:rPr lang="tr-TR" dirty="0" smtClean="0"/>
              <a:t> yapabilir miyim? </a:t>
            </a:r>
            <a:r>
              <a:rPr lang="tr-TR" dirty="0" smtClean="0">
                <a:sym typeface="Wingdings" panose="05000000000000000000" pitchFamily="2" charset="2"/>
              </a:rPr>
              <a:t></a:t>
            </a:r>
          </a:p>
          <a:p>
            <a:r>
              <a:rPr lang="tr-TR" dirty="0" smtClean="0"/>
              <a:t>Başvuru </a:t>
            </a:r>
            <a:r>
              <a:rPr lang="tr-TR" dirty="0"/>
              <a:t>yapacak öğrencinin </a:t>
            </a:r>
            <a:endParaRPr lang="tr-TR" dirty="0" smtClean="0"/>
          </a:p>
          <a:p>
            <a:pPr lvl="1"/>
            <a:r>
              <a:rPr lang="tr-TR" dirty="0" smtClean="0"/>
              <a:t>min. </a:t>
            </a:r>
            <a:r>
              <a:rPr lang="tr-TR" dirty="0" smtClean="0">
                <a:solidFill>
                  <a:srgbClr val="FF0000"/>
                </a:solidFill>
              </a:rPr>
              <a:t>30 </a:t>
            </a:r>
            <a:r>
              <a:rPr lang="tr-TR" dirty="0" err="1">
                <a:solidFill>
                  <a:srgbClr val="FF0000"/>
                </a:solidFill>
              </a:rPr>
              <a:t>AKTS’lik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ders yükü </a:t>
            </a:r>
            <a:r>
              <a:rPr lang="tr-TR" dirty="0" smtClean="0"/>
              <a:t>olması</a:t>
            </a:r>
          </a:p>
          <a:p>
            <a:pPr lvl="1"/>
            <a:r>
              <a:rPr lang="tr-TR" dirty="0"/>
              <a:t>Lisans/</a:t>
            </a:r>
            <a:r>
              <a:rPr lang="tr-TR" dirty="0" err="1"/>
              <a:t>Önlisans</a:t>
            </a:r>
            <a:r>
              <a:rPr lang="tr-TR" dirty="0"/>
              <a:t> Min. </a:t>
            </a:r>
            <a:r>
              <a:rPr lang="tr-TR" dirty="0" smtClean="0"/>
              <a:t>2.20 &amp; </a:t>
            </a:r>
            <a:r>
              <a:rPr lang="tr-TR" dirty="0"/>
              <a:t>Lisansüstü </a:t>
            </a:r>
            <a:r>
              <a:rPr lang="tr-TR" dirty="0" smtClean="0"/>
              <a:t>2.50, </a:t>
            </a:r>
            <a:r>
              <a:rPr lang="tr-TR" dirty="0"/>
              <a:t>GANO </a:t>
            </a:r>
            <a:r>
              <a:rPr lang="tr-TR" dirty="0" smtClean="0"/>
              <a:t>sahip olması</a:t>
            </a:r>
            <a:r>
              <a:rPr lang="tr-TR" dirty="0"/>
              <a:t>,</a:t>
            </a:r>
          </a:p>
          <a:p>
            <a:pPr lvl="1"/>
            <a:r>
              <a:rPr lang="tr-TR" dirty="0" smtClean="0"/>
              <a:t>Yabancı dil sınavından Min. 65 alması gerekmektedir.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Ortalaması oluşmayan </a:t>
            </a:r>
            <a:r>
              <a:rPr lang="tr-TR" dirty="0" smtClean="0"/>
              <a:t>1. sınıf, </a:t>
            </a:r>
          </a:p>
          <a:p>
            <a:pPr lvl="1"/>
            <a:r>
              <a:rPr lang="tr-TR" dirty="0"/>
              <a:t>lisans/ön lisans öğrencileri </a:t>
            </a:r>
            <a:r>
              <a:rPr lang="tr-TR" dirty="0" smtClean="0"/>
              <a:t>lise, </a:t>
            </a:r>
            <a:endParaRPr lang="tr-TR" dirty="0"/>
          </a:p>
          <a:p>
            <a:pPr lvl="1"/>
            <a:r>
              <a:rPr lang="tr-TR" dirty="0"/>
              <a:t>yüksek lisans öğrencileri </a:t>
            </a:r>
            <a:r>
              <a:rPr lang="tr-TR" dirty="0" smtClean="0"/>
              <a:t>lisans, </a:t>
            </a:r>
            <a:endParaRPr lang="tr-TR" dirty="0"/>
          </a:p>
          <a:p>
            <a:pPr lvl="1"/>
            <a:r>
              <a:rPr lang="tr-TR" dirty="0"/>
              <a:t>doktora öğrencileri yüksek lisans </a:t>
            </a:r>
            <a:r>
              <a:rPr lang="tr-TR" dirty="0" smtClean="0"/>
              <a:t>diploma notları ile </a:t>
            </a:r>
            <a:r>
              <a:rPr lang="tr-TR" dirty="0"/>
              <a:t>başvuru yapabilir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 hareketlilik tipi için kurumumuz </a:t>
            </a:r>
            <a:r>
              <a:rPr lang="tr-TR" dirty="0" smtClean="0">
                <a:solidFill>
                  <a:srgbClr val="FF0000"/>
                </a:solidFill>
              </a:rPr>
              <a:t>120 gün</a:t>
            </a:r>
            <a:r>
              <a:rPr lang="tr-TR" dirty="0" smtClean="0"/>
              <a:t> hibe ödemesi yapmaktadır.</a:t>
            </a:r>
          </a:p>
          <a:p>
            <a:r>
              <a:rPr lang="tr-TR" dirty="0"/>
              <a:t>En az 2, en fazla 12 ay yapılmaktadır</a:t>
            </a:r>
            <a:r>
              <a:rPr lang="tr-TR" dirty="0" smtClean="0"/>
              <a:t>. 1 veya 2 dönem yapılabilir.</a:t>
            </a:r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4964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1. Öğrenci Öğrenim Hareketliliği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u="sng" dirty="0" smtClean="0"/>
              <a:t>Öğrenim Anlaşmasında Ders Eşleştirme</a:t>
            </a:r>
          </a:p>
          <a:p>
            <a:pPr marL="0" indent="0">
              <a:buNone/>
            </a:pPr>
            <a:r>
              <a:rPr lang="tr-TR" sz="2300" dirty="0" smtClean="0"/>
              <a:t>	- Dersler birebir uyuşmak zorunda değildir. </a:t>
            </a:r>
          </a:p>
          <a:p>
            <a:pPr marL="0" indent="0">
              <a:buNone/>
            </a:pPr>
            <a:r>
              <a:rPr lang="tr-TR" sz="2300" dirty="0"/>
              <a:t>	</a:t>
            </a:r>
            <a:r>
              <a:rPr lang="tr-TR" sz="2300" dirty="0" smtClean="0"/>
              <a:t>- Alttan veya üstten ders seçilebilir.</a:t>
            </a:r>
          </a:p>
          <a:p>
            <a:pPr marL="0" indent="0">
              <a:buNone/>
            </a:pPr>
            <a:r>
              <a:rPr lang="tr-TR" sz="2300" dirty="0"/>
              <a:t>	</a:t>
            </a:r>
            <a:r>
              <a:rPr lang="tr-TR" sz="2300" dirty="0" smtClean="0"/>
              <a:t>- Karşıdan alınan 6 AKTS ders yerine burada 3 – 3 olmak üzere 2 ders alınabilir.</a:t>
            </a:r>
          </a:p>
          <a:p>
            <a:pPr marL="0" indent="0">
              <a:buNone/>
            </a:pPr>
            <a:r>
              <a:rPr lang="tr-TR" sz="2300" dirty="0"/>
              <a:t>	</a:t>
            </a:r>
            <a:r>
              <a:rPr lang="tr-TR" sz="2300" dirty="0" smtClean="0"/>
              <a:t>- Derslerin kredileri 30 – 30 olması en idealdir, ama +/- 4 olabilir.</a:t>
            </a:r>
          </a:p>
          <a:p>
            <a:pPr marL="0" indent="0">
              <a:buNone/>
            </a:pPr>
            <a:r>
              <a:rPr lang="tr-TR" sz="2300" dirty="0"/>
              <a:t>	</a:t>
            </a:r>
            <a:r>
              <a:rPr lang="tr-TR" sz="2300" dirty="0" smtClean="0"/>
              <a:t>- Yüksek Lisans ve Doktora öğrencileri için de aynı işlemler uygulanır.</a:t>
            </a:r>
          </a:p>
          <a:p>
            <a:pPr marL="0" indent="0">
              <a:buNone/>
            </a:pPr>
            <a:r>
              <a:rPr lang="tr-TR" sz="2300" dirty="0"/>
              <a:t>	</a:t>
            </a:r>
            <a:r>
              <a:rPr lang="tr-TR" sz="2300" dirty="0" smtClean="0"/>
              <a:t>- Karşı kurum izin veriyorsa tez döneminde </a:t>
            </a:r>
            <a:r>
              <a:rPr lang="tr-TR" sz="2300" dirty="0" err="1" smtClean="0"/>
              <a:t>Thesis</a:t>
            </a:r>
            <a:r>
              <a:rPr lang="tr-TR" sz="2300" dirty="0" smtClean="0"/>
              <a:t> </a:t>
            </a:r>
            <a:r>
              <a:rPr lang="tr-TR" sz="2300" dirty="0" err="1" smtClean="0"/>
              <a:t>Research</a:t>
            </a:r>
            <a:r>
              <a:rPr lang="tr-TR" sz="2300" dirty="0" smtClean="0"/>
              <a:t> &amp; Uzmanlık Alan dersine 30 AKTS karşılık olacak şekilde yazılabilir.</a:t>
            </a:r>
          </a:p>
          <a:p>
            <a:pPr marL="0" indent="0">
              <a:buNone/>
            </a:pPr>
            <a:r>
              <a:rPr lang="tr-TR" sz="2300" dirty="0"/>
              <a:t>	</a:t>
            </a:r>
            <a:r>
              <a:rPr lang="tr-TR" sz="2300" dirty="0" smtClean="0"/>
              <a:t>- İmzalandığı an, öğrencinin başarılı olması durumunda o derslerin eşdeğerliliği olan dersler ile intibakının yapılmasından sorumlu olunmaktadır. </a:t>
            </a:r>
          </a:p>
          <a:p>
            <a:pPr marL="0" indent="0">
              <a:buNone/>
            </a:pPr>
            <a:r>
              <a:rPr lang="tr-TR" sz="2300" dirty="0"/>
              <a:t>	</a:t>
            </a:r>
            <a:r>
              <a:rPr lang="tr-TR" sz="2300" dirty="0" smtClean="0"/>
              <a:t>- Hareketlilik esnasında değişiklik varsa, ‘</a:t>
            </a:r>
            <a:r>
              <a:rPr lang="tr-TR" sz="2300" dirty="0" err="1" smtClean="0"/>
              <a:t>during</a:t>
            </a:r>
            <a:r>
              <a:rPr lang="tr-TR" sz="2300" dirty="0" smtClean="0"/>
              <a:t> </a:t>
            </a:r>
            <a:r>
              <a:rPr lang="tr-TR" sz="2300" dirty="0" err="1" smtClean="0"/>
              <a:t>the</a:t>
            </a:r>
            <a:r>
              <a:rPr lang="tr-TR" sz="2300" dirty="0" smtClean="0"/>
              <a:t> </a:t>
            </a:r>
            <a:r>
              <a:rPr lang="tr-TR" sz="2300" dirty="0" err="1" smtClean="0"/>
              <a:t>mobility</a:t>
            </a:r>
            <a:r>
              <a:rPr lang="tr-TR" sz="2300" dirty="0" smtClean="0"/>
              <a:t>’ doldurulur.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26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2. Öğrenci </a:t>
            </a:r>
            <a:r>
              <a:rPr lang="tr-TR" b="1" dirty="0"/>
              <a:t>Staj </a:t>
            </a:r>
            <a:r>
              <a:rPr lang="tr-TR" b="1" dirty="0" smtClean="0"/>
              <a:t>Hareketliliği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Başvuru yapacak öğrencinin </a:t>
            </a:r>
          </a:p>
          <a:p>
            <a:pPr lvl="1"/>
            <a:r>
              <a:rPr lang="tr-TR" dirty="0" smtClean="0"/>
              <a:t>Lisans/</a:t>
            </a:r>
            <a:r>
              <a:rPr lang="tr-TR" dirty="0" err="1" smtClean="0"/>
              <a:t>Önlisans</a:t>
            </a:r>
            <a:r>
              <a:rPr lang="tr-TR" dirty="0" smtClean="0"/>
              <a:t> Min</a:t>
            </a:r>
            <a:r>
              <a:rPr lang="tr-TR" dirty="0"/>
              <a:t>. </a:t>
            </a:r>
            <a:r>
              <a:rPr lang="tr-TR" dirty="0" smtClean="0"/>
              <a:t>2.20, Lisansüstü 2.50 </a:t>
            </a:r>
            <a:r>
              <a:rPr lang="tr-TR" dirty="0"/>
              <a:t>GANO </a:t>
            </a:r>
            <a:r>
              <a:rPr lang="tr-TR" dirty="0" smtClean="0"/>
              <a:t>sahip olması,</a:t>
            </a:r>
          </a:p>
          <a:p>
            <a:pPr lvl="1"/>
            <a:r>
              <a:rPr lang="tr-TR" dirty="0" smtClean="0"/>
              <a:t>Yabancı dil sınavından </a:t>
            </a:r>
            <a:r>
              <a:rPr lang="tr-TR" dirty="0">
                <a:solidFill>
                  <a:srgbClr val="92D050"/>
                </a:solidFill>
              </a:rPr>
              <a:t>Min. </a:t>
            </a:r>
            <a:r>
              <a:rPr lang="tr-TR" dirty="0" smtClean="0">
                <a:solidFill>
                  <a:srgbClr val="92D050"/>
                </a:solidFill>
              </a:rPr>
              <a:t>50 </a:t>
            </a:r>
            <a:r>
              <a:rPr lang="tr-TR" dirty="0"/>
              <a:t>alması </a:t>
            </a:r>
            <a:r>
              <a:rPr lang="tr-TR" dirty="0" smtClean="0"/>
              <a:t>gerekmektedir.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Ortalaması </a:t>
            </a:r>
            <a:r>
              <a:rPr lang="tr-TR" dirty="0">
                <a:solidFill>
                  <a:srgbClr val="FF0000"/>
                </a:solidFill>
              </a:rPr>
              <a:t>oluşmayan </a:t>
            </a:r>
            <a:r>
              <a:rPr lang="tr-TR" dirty="0"/>
              <a:t>1. sınıf, </a:t>
            </a:r>
          </a:p>
          <a:p>
            <a:pPr lvl="1"/>
            <a:r>
              <a:rPr lang="tr-TR" dirty="0"/>
              <a:t>lisans/ön lisans öğrencileri lise, </a:t>
            </a:r>
          </a:p>
          <a:p>
            <a:pPr lvl="1"/>
            <a:r>
              <a:rPr lang="tr-TR" dirty="0"/>
              <a:t>yüksek lisans öğrencileri lisans, </a:t>
            </a:r>
          </a:p>
          <a:p>
            <a:pPr lvl="1"/>
            <a:r>
              <a:rPr lang="tr-TR" dirty="0"/>
              <a:t>doktora öğrencileri yüksek lisans diploma notları ile başvuru yapabilir</a:t>
            </a:r>
            <a:r>
              <a:rPr lang="tr-TR" dirty="0" smtClean="0"/>
              <a:t>.</a:t>
            </a:r>
          </a:p>
          <a:p>
            <a:r>
              <a:rPr lang="tr-TR" dirty="0"/>
              <a:t>Bu hareketlilik tipi için kurumumuz </a:t>
            </a:r>
            <a:r>
              <a:rPr lang="tr-TR" dirty="0" smtClean="0">
                <a:solidFill>
                  <a:srgbClr val="92D050"/>
                </a:solidFill>
              </a:rPr>
              <a:t>75 gün </a:t>
            </a:r>
            <a:r>
              <a:rPr lang="tr-TR" dirty="0" smtClean="0"/>
              <a:t>hibe </a:t>
            </a:r>
            <a:r>
              <a:rPr lang="tr-TR" dirty="0"/>
              <a:t>ödemesi yapmaktadır.</a:t>
            </a:r>
          </a:p>
          <a:p>
            <a:r>
              <a:rPr lang="tr-TR" dirty="0"/>
              <a:t>En az 2, en fazla 12 ay yapılmaktadır. 1 veya 2 dönem yapılabilir</a:t>
            </a:r>
            <a:r>
              <a:rPr lang="tr-TR" dirty="0" smtClean="0"/>
              <a:t>.</a:t>
            </a:r>
          </a:p>
          <a:p>
            <a:r>
              <a:rPr lang="tr-TR" dirty="0" smtClean="0">
                <a:solidFill>
                  <a:srgbClr val="92D050"/>
                </a:solidFill>
              </a:rPr>
              <a:t>Zorunlu, gönüllü, mezuniyet sonrası, 3+1, 7+1 staj yapılabilir.</a:t>
            </a:r>
            <a:endParaRPr lang="tr-TR" dirty="0">
              <a:solidFill>
                <a:srgbClr val="92D05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856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2. Öğrenci Staj Hareketliliği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Koordinatörlerimiz nelere dikkat etmeli?</a:t>
            </a:r>
          </a:p>
          <a:p>
            <a:pPr marL="0" indent="0">
              <a:buNone/>
            </a:pPr>
            <a:r>
              <a:rPr lang="tr-TR" sz="2300" dirty="0"/>
              <a:t>	</a:t>
            </a:r>
            <a:r>
              <a:rPr lang="tr-TR" sz="2300" dirty="0" smtClean="0"/>
              <a:t>- Öğrenci staj yerini kendi bulur</a:t>
            </a:r>
            <a:r>
              <a:rPr lang="tr-TR" sz="2300" dirty="0" smtClean="0"/>
              <a:t>.</a:t>
            </a:r>
          </a:p>
          <a:p>
            <a:pPr marL="0" indent="0">
              <a:buNone/>
            </a:pPr>
            <a:r>
              <a:rPr lang="tr-TR" sz="2300" dirty="0" smtClean="0"/>
              <a:t>	- Üniversitelerde staj yapılabilir.</a:t>
            </a:r>
            <a:endParaRPr lang="tr-TR" sz="2300" dirty="0" smtClean="0"/>
          </a:p>
          <a:p>
            <a:pPr marL="0" indent="0">
              <a:buNone/>
            </a:pPr>
            <a:r>
              <a:rPr lang="tr-TR" sz="2300" dirty="0"/>
              <a:t>	</a:t>
            </a:r>
            <a:r>
              <a:rPr lang="tr-TR" sz="2300" dirty="0" smtClean="0"/>
              <a:t>- Zorunlu staj ise işletme </a:t>
            </a:r>
            <a:r>
              <a:rPr lang="tr-TR" sz="2300" dirty="0" err="1" smtClean="0"/>
              <a:t>öğr</a:t>
            </a:r>
            <a:r>
              <a:rPr lang="tr-TR" sz="2300" dirty="0" smtClean="0"/>
              <a:t>. </a:t>
            </a:r>
            <a:r>
              <a:rPr lang="tr-TR" sz="2300" dirty="0"/>
              <a:t>k</a:t>
            </a:r>
            <a:r>
              <a:rPr lang="tr-TR" sz="2300" dirty="0" smtClean="0"/>
              <a:t>ayıtlı olduğu sektörde faaliyet göstermelidir.</a:t>
            </a:r>
            <a:r>
              <a:rPr lang="tr-TR" sz="2300" dirty="0"/>
              <a:t>	</a:t>
            </a:r>
            <a:endParaRPr lang="tr-TR" sz="2300" dirty="0" smtClean="0"/>
          </a:p>
          <a:p>
            <a:pPr marL="0" indent="0">
              <a:buNone/>
            </a:pPr>
            <a:r>
              <a:rPr lang="tr-TR" sz="2300" dirty="0"/>
              <a:t>	</a:t>
            </a:r>
            <a:r>
              <a:rPr lang="tr-TR" sz="2300" dirty="0" smtClean="0"/>
              <a:t>- Gönüllü &amp; Mezuniyet sonrası ise bu uygunluğa dikkat etmenize gerek yoktur.</a:t>
            </a:r>
          </a:p>
          <a:p>
            <a:pPr marL="0" indent="0">
              <a:buNone/>
            </a:pPr>
            <a:r>
              <a:rPr lang="tr-TR" sz="2300" dirty="0"/>
              <a:t>	</a:t>
            </a:r>
            <a:r>
              <a:rPr lang="tr-TR" sz="2300" dirty="0" smtClean="0"/>
              <a:t>- Zorunlu staj için tamamlayıcı belgeler var ise mutlaka temin edilmeli. (Staj Raporu </a:t>
            </a:r>
            <a:r>
              <a:rPr lang="tr-TR" sz="2300" dirty="0" err="1" smtClean="0"/>
              <a:t>v.b</a:t>
            </a:r>
            <a:r>
              <a:rPr lang="tr-TR" sz="2300" dirty="0" smtClean="0"/>
              <a:t>.)</a:t>
            </a:r>
          </a:p>
          <a:p>
            <a:pPr marL="0" indent="0">
              <a:buNone/>
            </a:pPr>
            <a:r>
              <a:rPr lang="tr-TR" sz="2300" dirty="0" smtClean="0"/>
              <a:t>	- Anlaşma imzalandıktan sonra, öğrenci faaliyetini başarılı bir şekilde tamamlarsa, tanınmanın yapılması gerekmektedir. </a:t>
            </a:r>
          </a:p>
        </p:txBody>
      </p:sp>
    </p:spTree>
    <p:extLst>
      <p:ext uri="{BB962C8B-B14F-4D97-AF65-F5344CB8AC3E}">
        <p14:creationId xmlns:p14="http://schemas.microsoft.com/office/powerpoint/2010/main" val="2408754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3. </a:t>
            </a:r>
            <a:r>
              <a:rPr lang="tr-TR" b="1" dirty="0"/>
              <a:t>Personel Ders Verme ve Eğitim Alma </a:t>
            </a:r>
            <a:r>
              <a:rPr lang="tr-TR" b="1" dirty="0" smtClean="0"/>
              <a:t>Hareketliliği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Ders verme yükümlülüğü,</a:t>
            </a:r>
          </a:p>
          <a:p>
            <a:pPr lvl="1"/>
            <a:r>
              <a:rPr lang="tr-TR" dirty="0" smtClean="0"/>
              <a:t>tanımlanan </a:t>
            </a:r>
            <a:r>
              <a:rPr lang="tr-TR" dirty="0"/>
              <a:t>p</a:t>
            </a:r>
            <a:r>
              <a:rPr lang="tr-TR" dirty="0" smtClean="0"/>
              <a:t>ersoneller Ders Verme Hareketliliğine, (Üniversite’de gerçekleştirilir.)</a:t>
            </a:r>
          </a:p>
          <a:p>
            <a:pPr lvl="1"/>
            <a:r>
              <a:rPr lang="tr-TR" dirty="0"/>
              <a:t>t</a:t>
            </a:r>
            <a:r>
              <a:rPr lang="tr-TR" dirty="0" smtClean="0"/>
              <a:t>anımlanmayan personeller Eğitim Alma Hareketliliğine başvuru yapabilir. (Üniversite &amp; bir işletmede gerçekleştirilir.)</a:t>
            </a:r>
          </a:p>
          <a:p>
            <a:endParaRPr lang="tr-TR" u="sng" dirty="0" smtClean="0"/>
          </a:p>
          <a:p>
            <a:r>
              <a:rPr lang="tr-TR" u="sng" smtClean="0"/>
              <a:t>Seçim Kriterleri</a:t>
            </a:r>
            <a:endParaRPr lang="tr-TR" u="sng" dirty="0"/>
          </a:p>
          <a:p>
            <a:pPr lvl="1"/>
            <a:r>
              <a:rPr lang="tr-TR" dirty="0" smtClean="0"/>
              <a:t>Dil Belge notunun %30’u,</a:t>
            </a:r>
          </a:p>
          <a:p>
            <a:pPr lvl="1"/>
            <a:r>
              <a:rPr lang="tr-TR" dirty="0" smtClean="0"/>
              <a:t>Şehit Gazi yakını olma durumunda +15,</a:t>
            </a:r>
          </a:p>
          <a:p>
            <a:pPr lvl="1"/>
            <a:r>
              <a:rPr lang="tr-TR" dirty="0" smtClean="0"/>
              <a:t>Daha önce hareketliliğe katılmama +10,</a:t>
            </a:r>
            <a:r>
              <a:rPr lang="tr-TR" dirty="0"/>
              <a:t> </a:t>
            </a:r>
            <a:endParaRPr lang="tr-TR" dirty="0" smtClean="0"/>
          </a:p>
          <a:p>
            <a:pPr lvl="1"/>
            <a:r>
              <a:rPr lang="tr-TR" dirty="0" smtClean="0"/>
              <a:t>Daha </a:t>
            </a:r>
            <a:r>
              <a:rPr lang="tr-TR" dirty="0"/>
              <a:t>önce hareketliliğe </a:t>
            </a:r>
            <a:r>
              <a:rPr lang="tr-TR" dirty="0" smtClean="0"/>
              <a:t>katılma -10,</a:t>
            </a:r>
          </a:p>
          <a:p>
            <a:pPr lvl="1"/>
            <a:r>
              <a:rPr lang="tr-TR" dirty="0" smtClean="0"/>
              <a:t>Daha önce hareketliliğe katılım sağlanmamış birimden olma +10,</a:t>
            </a:r>
          </a:p>
          <a:p>
            <a:pPr lvl="1"/>
            <a:r>
              <a:rPr lang="tr-TR" dirty="0" err="1" smtClean="0"/>
              <a:t>Erasmus</a:t>
            </a:r>
            <a:r>
              <a:rPr lang="tr-TR" dirty="0" smtClean="0"/>
              <a:t> Bölüm Koordinatörlüğü yapma +10</a:t>
            </a:r>
          </a:p>
          <a:p>
            <a:pPr lvl="1"/>
            <a:r>
              <a:rPr lang="tr-TR" dirty="0" smtClean="0"/>
              <a:t>Üst grup ülkeler = +10</a:t>
            </a:r>
          </a:p>
          <a:p>
            <a:pPr lvl="1"/>
            <a:r>
              <a:rPr lang="tr-TR" dirty="0" smtClean="0"/>
              <a:t>Alt grup ülkeler = +6</a:t>
            </a:r>
          </a:p>
          <a:p>
            <a:pPr lvl="1"/>
            <a:r>
              <a:rPr lang="tr-TR" dirty="0" smtClean="0"/>
              <a:t>Anlaşma yapılmamış ülkeler = +15 ile anlaşma yapan personellere;</a:t>
            </a:r>
          </a:p>
          <a:p>
            <a:pPr marL="457200" lvl="1" indent="0">
              <a:buNone/>
            </a:pPr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 başvurularında ilave/eksiltme puan uygulanmaktadır.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295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3</a:t>
            </a:r>
            <a:r>
              <a:rPr lang="tr-TR" b="1" dirty="0" smtClean="0"/>
              <a:t>. </a:t>
            </a:r>
            <a:r>
              <a:rPr lang="tr-TR" b="1" dirty="0"/>
              <a:t>Personel Ders Verme ve Eğitim Alma Hareketliliği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az 2, en fazla 60 gün yapılmaktadır.</a:t>
            </a:r>
          </a:p>
          <a:p>
            <a:r>
              <a:rPr lang="tr-TR" dirty="0" smtClean="0"/>
              <a:t>Kurumumuz, 2 gün faaliyet, 1 gün seyahat olmak üzere </a:t>
            </a:r>
            <a:r>
              <a:rPr lang="tr-TR" dirty="0" smtClean="0">
                <a:solidFill>
                  <a:srgbClr val="FF0000"/>
                </a:solidFill>
              </a:rPr>
              <a:t>3 gün gündelik hibe ve seyahat desteği hibesi</a:t>
            </a:r>
            <a:r>
              <a:rPr lang="tr-TR" dirty="0" smtClean="0"/>
              <a:t> sağlamaktadır.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975" y="3495823"/>
            <a:ext cx="4818862" cy="2647808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612" y="3495824"/>
            <a:ext cx="5297188" cy="264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33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4. Dijitalleşme Kapsamında Kullanılacak Uygulamalar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OLA (Online Learning </a:t>
            </a:r>
            <a:r>
              <a:rPr lang="tr-TR" dirty="0" err="1" smtClean="0"/>
              <a:t>Agreement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Yalnızca öğrenim hareketliliği için doldurulacaktır.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Erasmus</a:t>
            </a:r>
            <a:r>
              <a:rPr lang="tr-TR" dirty="0" smtClean="0"/>
              <a:t> Dashboard (</a:t>
            </a:r>
            <a:r>
              <a:rPr lang="tr-TR" dirty="0" err="1" smtClean="0"/>
              <a:t>Erasmus</a:t>
            </a:r>
            <a:r>
              <a:rPr lang="tr-TR" dirty="0" smtClean="0"/>
              <a:t> Kontrol Paneli, Uygulama Aracı) </a:t>
            </a:r>
          </a:p>
          <a:p>
            <a:pPr lvl="1"/>
            <a:r>
              <a:rPr lang="tr-TR" dirty="0"/>
              <a:t>OLA Onay İşlemleri </a:t>
            </a:r>
          </a:p>
          <a:p>
            <a:pPr lvl="1"/>
            <a:r>
              <a:rPr lang="tr-TR" dirty="0"/>
              <a:t>İkili Anlaşmalar </a:t>
            </a:r>
          </a:p>
          <a:p>
            <a:pPr marL="457200" lvl="1" indent="0">
              <a:buNone/>
            </a:pPr>
            <a:endParaRPr lang="tr-TR" dirty="0" smtClean="0"/>
          </a:p>
          <a:p>
            <a:r>
              <a:rPr lang="tr-TR" dirty="0" err="1" smtClean="0"/>
              <a:t>Erasmus</a:t>
            </a:r>
            <a:r>
              <a:rPr lang="tr-TR" dirty="0" smtClean="0"/>
              <a:t> </a:t>
            </a:r>
            <a:r>
              <a:rPr lang="tr-TR" dirty="0" err="1" smtClean="0"/>
              <a:t>App</a:t>
            </a:r>
            <a:endParaRPr lang="tr-TR" dirty="0" smtClean="0"/>
          </a:p>
          <a:p>
            <a:r>
              <a:rPr lang="tr-TR" dirty="0" smtClean="0"/>
              <a:t>E-Devlet</a:t>
            </a:r>
          </a:p>
        </p:txBody>
      </p:sp>
    </p:spTree>
    <p:extLst>
      <p:ext uri="{BB962C8B-B14F-4D97-AF65-F5344CB8AC3E}">
        <p14:creationId xmlns:p14="http://schemas.microsoft.com/office/powerpoint/2010/main" val="272245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Mavi Yeşi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426</Words>
  <Application>Microsoft Office PowerPoint</Application>
  <PresentationFormat>Geniş ekran</PresentationFormat>
  <Paragraphs>79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Teması</vt:lpstr>
      <vt:lpstr>Erasmus Bölüm Koordinatörleri  KA131 Projeleri  Bilgilendirme Toplantısı</vt:lpstr>
      <vt:lpstr>Genel Bilgilendirme </vt:lpstr>
      <vt:lpstr>1. Öğrenci Öğrenim Hareketliliği</vt:lpstr>
      <vt:lpstr>1. Öğrenci Öğrenim Hareketliliği</vt:lpstr>
      <vt:lpstr>2. Öğrenci Staj Hareketliliği</vt:lpstr>
      <vt:lpstr>2. Öğrenci Staj Hareketliliği</vt:lpstr>
      <vt:lpstr>3. Personel Ders Verme ve Eğitim Alma Hareketliliği</vt:lpstr>
      <vt:lpstr>3. Personel Ders Verme ve Eğitim Alma Hareketliliği</vt:lpstr>
      <vt:lpstr>4. Dijitalleşme Kapsamında Kullanılacak Uygulamalar</vt:lpstr>
      <vt:lpstr>Dinlediğiniz için teşekkür ederiz…</vt:lpstr>
    </vt:vector>
  </TitlesOfParts>
  <Company>Sakarya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2022/23 ERASMUS  GİDEN ÖĞRENCİ  ORYANTASYON TOPLANTISI</dc:title>
  <dc:creator>PC</dc:creator>
  <cp:lastModifiedBy>PC</cp:lastModifiedBy>
  <cp:revision>45</cp:revision>
  <dcterms:created xsi:type="dcterms:W3CDTF">2022-04-19T17:41:43Z</dcterms:created>
  <dcterms:modified xsi:type="dcterms:W3CDTF">2022-04-20T06:31:10Z</dcterms:modified>
</cp:coreProperties>
</file>