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68" r:id="rId3"/>
    <p:sldId id="378" r:id="rId4"/>
    <p:sldId id="379" r:id="rId5"/>
    <p:sldId id="367" r:id="rId6"/>
    <p:sldId id="383" r:id="rId7"/>
    <p:sldId id="360" r:id="rId8"/>
    <p:sldId id="361" r:id="rId9"/>
    <p:sldId id="362" r:id="rId10"/>
    <p:sldId id="363" r:id="rId11"/>
    <p:sldId id="364" r:id="rId12"/>
    <p:sldId id="365" r:id="rId13"/>
    <p:sldId id="374" r:id="rId14"/>
    <p:sldId id="375" r:id="rId15"/>
    <p:sldId id="376" r:id="rId16"/>
    <p:sldId id="377" r:id="rId17"/>
    <p:sldId id="371" r:id="rId18"/>
    <p:sldId id="373" r:id="rId19"/>
    <p:sldId id="370" r:id="rId20"/>
    <p:sldId id="384" r:id="rId21"/>
    <p:sldId id="369" r:id="rId22"/>
    <p:sldId id="380" r:id="rId23"/>
    <p:sldId id="381" r:id="rId24"/>
    <p:sldId id="382" r:id="rId25"/>
    <p:sldId id="372" r:id="rId26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FF00"/>
    <a:srgbClr val="009E4A"/>
    <a:srgbClr val="FFFF24"/>
    <a:srgbClr val="FFED00"/>
    <a:srgbClr val="9EF3C8"/>
    <a:srgbClr val="003DA6"/>
    <a:srgbClr val="E6E7E9"/>
    <a:srgbClr val="D7E7F5"/>
    <a:srgbClr val="0C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/>
    <p:restoredTop sz="95574" autoAdjust="0"/>
  </p:normalViewPr>
  <p:slideViewPr>
    <p:cSldViewPr snapToGrid="0" snapToObjects="1">
      <p:cViewPr varScale="1">
        <p:scale>
          <a:sx n="115" d="100"/>
          <a:sy n="115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6710" y="556721"/>
            <a:ext cx="1498591" cy="15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9308" y="622897"/>
            <a:ext cx="1710841" cy="1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02330" y="192681"/>
            <a:ext cx="700415" cy="7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12/08/2022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rasmus@subu.edu.t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2200"/>
            <a:ext cx="9144000" cy="1655762"/>
          </a:xfrm>
        </p:spPr>
        <p:txBody>
          <a:bodyPr>
            <a:normAutofit/>
          </a:bodyPr>
          <a:lstStyle/>
          <a:p>
            <a:r>
              <a:rPr lang="tr-TR" sz="4500" b="1" dirty="0" err="1" smtClean="0"/>
              <a:t>Erasmus</a:t>
            </a:r>
            <a:r>
              <a:rPr lang="tr-TR" sz="4500" b="1" dirty="0" smtClean="0"/>
              <a:t> KA171 Genel Bilgilendirme Sunumu</a:t>
            </a:r>
            <a:endParaRPr lang="en-TR" sz="4500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B8502D-C3CA-B14C-A18A-BF3DCBCF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6137"/>
            <a:ext cx="9144000" cy="1655762"/>
          </a:xfrm>
        </p:spPr>
        <p:txBody>
          <a:bodyPr/>
          <a:lstStyle/>
          <a:p>
            <a:r>
              <a:rPr lang="tr-TR" dirty="0" err="1" smtClean="0"/>
              <a:t>Erasmus</a:t>
            </a:r>
            <a:r>
              <a:rPr lang="tr-TR" dirty="0" smtClean="0"/>
              <a:t> Koordinatörlüğü</a:t>
            </a:r>
            <a:endParaRPr lang="en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33" y="4983379"/>
            <a:ext cx="1431157" cy="7507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10" y="5005372"/>
            <a:ext cx="1431157" cy="7507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77" y="4820564"/>
            <a:ext cx="1105246" cy="11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Personel Eğitim Alma Hareketliliği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1770611"/>
            <a:ext cx="7414953" cy="365347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88843" y="2084709"/>
            <a:ext cx="38173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Üniversitemizde görev yapan idari ve akademik personel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Üniversitemizin Ortağı Özel/Devlet Kurumunda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5 gün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Günlük 180 Euro + Seyahat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01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Ülkeleri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312"/>
            <a:ext cx="12192000" cy="54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Hareketlilik </a:t>
            </a:r>
            <a:r>
              <a:rPr lang="tr-TR" dirty="0" err="1" smtClean="0"/>
              <a:t>Kısıtı</a:t>
            </a:r>
            <a:r>
              <a:rPr lang="tr-TR" dirty="0" smtClean="0"/>
              <a:t> Bulunan Ülkeler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785"/>
            <a:ext cx="12192000" cy="54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2022 Bütçesi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11"/>
            <a:ext cx="12192000" cy="54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 Bütçesinin Bölgelere Göre Dağılımı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542"/>
            <a:ext cx="12192000" cy="54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Komisyonun Hedefleri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79"/>
            <a:ext cx="12192000" cy="54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Komisyonu’nun Ayırdığı Ülke Kategorileri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207"/>
            <a:ext cx="12192000" cy="55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Öncelikli Alanın Yanında Hangi Konulara Öncelik Verilmektedir?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88843" y="1519444"/>
            <a:ext cx="11315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İklim</a:t>
            </a:r>
            <a:r>
              <a:rPr lang="tr-TR" b="1" dirty="0"/>
              <a:t>, Çevre ve </a:t>
            </a:r>
            <a:r>
              <a:rPr lang="tr-TR" b="1" dirty="0" smtClean="0"/>
              <a:t>Sürdürülebilirlik: </a:t>
            </a:r>
            <a:r>
              <a:rPr lang="tr-TR" dirty="0"/>
              <a:t>Konuyla ilgili farkındalık sağlanması </a:t>
            </a:r>
            <a:r>
              <a:rPr lang="tr-TR" dirty="0" smtClean="0"/>
              <a:t>ve uygulanması (</a:t>
            </a:r>
            <a:r>
              <a:rPr lang="tr-TR" dirty="0"/>
              <a:t>Enerji kullanımını azaltma, karbon ayak izi emisyonlarını telafi etme, </a:t>
            </a:r>
            <a:r>
              <a:rPr lang="tr-TR" dirty="0" smtClean="0"/>
              <a:t>sürdürülebilir gıda </a:t>
            </a:r>
            <a:r>
              <a:rPr lang="tr-TR" dirty="0"/>
              <a:t>ve ulaşım seçeneklerini tercih </a:t>
            </a:r>
            <a:r>
              <a:rPr lang="tr-TR" dirty="0" smtClean="0"/>
              <a:t>etme)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/>
              <a:t>Dahil Etme ve </a:t>
            </a:r>
            <a:r>
              <a:rPr lang="tr-TR" b="1" dirty="0" smtClean="0"/>
              <a:t>Çeşitlilik: </a:t>
            </a:r>
            <a:r>
              <a:rPr lang="tr-TR" dirty="0" smtClean="0"/>
              <a:t>Herkese </a:t>
            </a:r>
            <a:r>
              <a:rPr lang="tr-TR" dirty="0"/>
              <a:t>eşit fırsat ve erişim imkanı </a:t>
            </a:r>
            <a:r>
              <a:rPr lang="tr-TR" dirty="0" smtClean="0"/>
              <a:t>sunulması, Çeşitliliğin sağlanması (Engellilik, sağlık problemleri, sosyal engeller, kültürel farklılıklar, coğrafi engeller, ayrımcılık kaynaklı engeller, ekonomik engeller vb.)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2054" name="Picture 6" descr="ENGELLİLER HAFTASI MESAJLARI VE FARKINDALIK SÖZLERİ | Engelliler haftası ne  zaman, nasıl ortaya çıktı? Anlam ve önemi nedir? - Fotoma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6" y="3945388"/>
            <a:ext cx="2506286" cy="16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İklim Değişikliği ve Etki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47" y="3945387"/>
            <a:ext cx="2506286" cy="16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Öncelikli Alanın Yanında Hangi Konulara Öncelik Verilmektedir?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8843" y="1311626"/>
            <a:ext cx="11315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b="1" dirty="0"/>
              <a:t>Aktif Katılım: </a:t>
            </a:r>
            <a:r>
              <a:rPr lang="tr-TR" dirty="0"/>
              <a:t>Gençlerin yaşamlarını etkileyen konular </a:t>
            </a:r>
            <a:r>
              <a:rPr lang="tr-TR" dirty="0" smtClean="0"/>
              <a:t>hakkında bilgi </a:t>
            </a:r>
            <a:r>
              <a:rPr lang="tr-TR" dirty="0"/>
              <a:t>ve farkındalık </a:t>
            </a:r>
            <a:r>
              <a:rPr lang="tr-TR" dirty="0" smtClean="0"/>
              <a:t>oluşturulması (</a:t>
            </a:r>
            <a:r>
              <a:rPr lang="tr-TR" dirty="0"/>
              <a:t>Projenin dahil etme ve</a:t>
            </a:r>
          </a:p>
          <a:p>
            <a:r>
              <a:rPr lang="tr-TR" dirty="0"/>
              <a:t>çeşitlilik </a:t>
            </a:r>
            <a:r>
              <a:rPr lang="tr-TR" dirty="0" smtClean="0"/>
              <a:t>prensibine uygun </a:t>
            </a:r>
            <a:r>
              <a:rPr lang="tr-TR" dirty="0"/>
              <a:t>olarak; </a:t>
            </a:r>
            <a:r>
              <a:rPr lang="tr-TR" dirty="0" smtClean="0"/>
              <a:t>farklı kesimlerden</a:t>
            </a:r>
            <a:r>
              <a:rPr lang="tr-TR" dirty="0"/>
              <a:t> </a:t>
            </a:r>
            <a:r>
              <a:rPr lang="tr-TR" dirty="0" smtClean="0"/>
              <a:t>katılımcıların</a:t>
            </a:r>
            <a:r>
              <a:rPr lang="tr-TR" dirty="0"/>
              <a:t>, </a:t>
            </a:r>
            <a:r>
              <a:rPr lang="tr-TR" dirty="0" smtClean="0"/>
              <a:t>imkanı kısıtlı kişilerin, faaliyetlere erişimlerinin sağlanması) </a:t>
            </a:r>
          </a:p>
          <a:p>
            <a:endParaRPr lang="tr-TR" dirty="0"/>
          </a:p>
          <a:p>
            <a:r>
              <a:rPr lang="tr-TR" b="1" dirty="0" smtClean="0"/>
              <a:t>Dijital Dönüşüm: </a:t>
            </a:r>
            <a:r>
              <a:rPr lang="tr-TR" dirty="0" smtClean="0"/>
              <a:t>Tüm alanlarda dijital teknolojilerin kullanılması (Proje kapsamında farklı öğrenme araçlarının (sanal/uzaktan ve /veya karma) ve dijital platformların kullanımının teşvik edilmesi dijital becerilerin ve dijital eğitim içeriklerinin geliştirilmesi)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 descr="Dijital Dönüşüm Aslında Nedir? - Paper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3" y="3988261"/>
            <a:ext cx="2437996" cy="16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r Yaştan Öğrenci İçin Öğrenci Katılımı Stratejileri - ViewSonic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88261"/>
            <a:ext cx="2447455" cy="16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için Nereden Başlanmalı?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21598" y="1781051"/>
            <a:ext cx="10076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Uygun bir ortak bulunmalı.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Hangi bölüm ve konularda çalışma yapılacağına karar verilmeli.</a:t>
            </a: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Partner Identification Form (PIF) talep edilmeli.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Başvuru Formunda Yer Alan Değerlendirme sorularına cevap aranmalı.</a:t>
            </a: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93980"/>
              </p:ext>
            </p:extLst>
          </p:nvPr>
        </p:nvGraphicFramePr>
        <p:xfrm>
          <a:off x="1691178" y="4367415"/>
          <a:ext cx="8128000" cy="79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65878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27439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 Başvuru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 Başlangıç Tarihi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37615"/>
                  </a:ext>
                </a:extLst>
              </a:tr>
              <a:tr h="41917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xx Şubat 2023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01 Ağustos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36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Uluslararası Kredi Hareketliliği (ICM) Genel Bilgilendirme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88843" y="1303312"/>
            <a:ext cx="113736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</a:t>
            </a:r>
            <a:r>
              <a:rPr lang="tr-TR" dirty="0" smtClean="0"/>
              <a:t>ükseköğretim </a:t>
            </a:r>
            <a:r>
              <a:rPr lang="tr-TR" dirty="0"/>
              <a:t>öğrenci ve personeline “ortak ülke</a:t>
            </a:r>
            <a:r>
              <a:rPr lang="tr-TR" dirty="0" smtClean="0"/>
              <a:t>” (?) </a:t>
            </a:r>
            <a:r>
              <a:rPr lang="tr-TR" dirty="0"/>
              <a:t>olarak adlandırılan bir ülkede öğrenme ya da mesleki deneyim edinme imkânı sunan bir </a:t>
            </a:r>
            <a:r>
              <a:rPr lang="tr-TR" dirty="0" smtClean="0"/>
              <a:t>AB proje </a:t>
            </a:r>
            <a:r>
              <a:rPr lang="tr-TR" dirty="0"/>
              <a:t>çeşididir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ICM projeleri çerçevesinde, program ülkesindeki kurumların, program ülkesi olmayan ülkelerdeki kurumlarla ortaklık yaparak, işbirliğini geliştirmek ve bu kapsamda karşılıklı hareketlilik gerçekleştirilmesi amaçlanmaktadır.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Birden fazla ülkede birden fazla üniversite ile ortaklık yapılabilir</a:t>
            </a:r>
            <a:r>
              <a:rPr lang="tr-T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Ortak olunacak üniversite, ilgili ülkenin ulusal otoritesi tarafından yükseköğretim kurumu olarak tanınıyor olmalı</a:t>
            </a:r>
            <a:r>
              <a:rPr lang="tr-TR" dirty="0" smtClean="0"/>
              <a:t>!</a:t>
            </a:r>
            <a:endParaRPr lang="tr-TR" dirty="0"/>
          </a:p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36 ay süreli bir projedir.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30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 Formunda Yer Alan Değerlendirme Soruları (Kriterleri)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21598" y="1781051"/>
            <a:ext cx="10076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İlgililik</a:t>
            </a:r>
            <a:r>
              <a:rPr lang="tr-TR" dirty="0" smtClean="0"/>
              <a:t> Kriteri (</a:t>
            </a:r>
            <a:r>
              <a:rPr lang="tr-TR" dirty="0" err="1" smtClean="0"/>
              <a:t>max</a:t>
            </a:r>
            <a:r>
              <a:rPr lang="tr-TR" dirty="0" smtClean="0"/>
              <a:t>. 30 puan)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Ortaklık Mekanizmalarının Kalitesi (</a:t>
            </a:r>
            <a:r>
              <a:rPr lang="tr-TR" dirty="0" err="1" smtClean="0"/>
              <a:t>max</a:t>
            </a:r>
            <a:r>
              <a:rPr lang="tr-TR" dirty="0" smtClean="0"/>
              <a:t>. 30 puan)</a:t>
            </a: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Projenin Tasarım ve Uygulamasının Kalitesi (</a:t>
            </a:r>
            <a:r>
              <a:rPr lang="tr-TR" dirty="0" err="1" smtClean="0"/>
              <a:t>max</a:t>
            </a:r>
            <a:r>
              <a:rPr lang="tr-TR" dirty="0" smtClean="0"/>
              <a:t>. 20 puan)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Etki ve Yaygınlaştırma (</a:t>
            </a:r>
            <a:r>
              <a:rPr lang="tr-TR" dirty="0" err="1" smtClean="0"/>
              <a:t>max</a:t>
            </a:r>
            <a:r>
              <a:rPr lang="tr-TR" dirty="0" smtClean="0"/>
              <a:t>. 20 puan)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56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Kriterleri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38"/>
            <a:ext cx="12192000" cy="53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Değerlendirme Kriterleri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64"/>
            <a:ext cx="12192000" cy="54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Değerlendirme Kriterleri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583"/>
            <a:ext cx="12192000" cy="54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Değerlendirme Kriterleri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95"/>
            <a:ext cx="12192000" cy="54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Destek </a:t>
            </a:r>
            <a:r>
              <a:rPr lang="tr-TR" dirty="0"/>
              <a:t>A</a:t>
            </a:r>
            <a:r>
              <a:rPr lang="tr-TR" dirty="0" smtClean="0"/>
              <a:t>lmak için</a:t>
            </a:r>
            <a:endParaRPr lang="tr-TR" dirty="0"/>
          </a:p>
        </p:txBody>
      </p:sp>
      <p:pic>
        <p:nvPicPr>
          <p:cNvPr id="1026" name="Picture 2" descr="e-posta Nedir? Nasıl Alınır? - Gmail posta servisi ne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7" y="2454088"/>
            <a:ext cx="1841759" cy="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930960" y="4687211"/>
            <a:ext cx="381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Dinlediğiniz için teşekkür ederiz..</a:t>
            </a:r>
          </a:p>
        </p:txBody>
      </p:sp>
      <p:pic>
        <p:nvPicPr>
          <p:cNvPr id="1034" name="Picture 10" descr="Telefon Iletişim Sembol - Pixabay'da ücretsiz vektör 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79" y="4019429"/>
            <a:ext cx="966233" cy="9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949163" y="4019429"/>
            <a:ext cx="381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0264 616 06 02</a:t>
            </a:r>
          </a:p>
          <a:p>
            <a:endParaRPr lang="tr-TR" dirty="0"/>
          </a:p>
          <a:p>
            <a:r>
              <a:rPr lang="tr-TR" dirty="0" smtClean="0"/>
              <a:t>0264 616 07 65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49163" y="2729862"/>
            <a:ext cx="381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4"/>
              </a:rPr>
              <a:t>erasmus@subu.edu.tr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598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Üniversitemizin İşbirlikleri</a:t>
            </a:r>
            <a:endParaRPr lang="tr-TR" dirty="0"/>
          </a:p>
        </p:txBody>
      </p:sp>
      <p:pic>
        <p:nvPicPr>
          <p:cNvPr id="4098" name="Picture 2" descr="ULUSLARARASI İŞBİRLİKLERİMİ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4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Üniversitemize Tahsis Edilen Bütçeler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57124"/>
              </p:ext>
            </p:extLst>
          </p:nvPr>
        </p:nvGraphicFramePr>
        <p:xfrm>
          <a:off x="627149" y="1679171"/>
          <a:ext cx="10420465" cy="384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93">
                  <a:extLst>
                    <a:ext uri="{9D8B030D-6E8A-4147-A177-3AD203B41FA5}">
                      <a16:colId xmlns:a16="http://schemas.microsoft.com/office/drawing/2014/main" val="1304254284"/>
                    </a:ext>
                  </a:extLst>
                </a:gridCol>
                <a:gridCol w="2084093">
                  <a:extLst>
                    <a:ext uri="{9D8B030D-6E8A-4147-A177-3AD203B41FA5}">
                      <a16:colId xmlns:a16="http://schemas.microsoft.com/office/drawing/2014/main" val="24124459"/>
                    </a:ext>
                  </a:extLst>
                </a:gridCol>
                <a:gridCol w="2084093">
                  <a:extLst>
                    <a:ext uri="{9D8B030D-6E8A-4147-A177-3AD203B41FA5}">
                      <a16:colId xmlns:a16="http://schemas.microsoft.com/office/drawing/2014/main" val="805532789"/>
                    </a:ext>
                  </a:extLst>
                </a:gridCol>
                <a:gridCol w="2084093">
                  <a:extLst>
                    <a:ext uri="{9D8B030D-6E8A-4147-A177-3AD203B41FA5}">
                      <a16:colId xmlns:a16="http://schemas.microsoft.com/office/drawing/2014/main" val="52984388"/>
                    </a:ext>
                  </a:extLst>
                </a:gridCol>
                <a:gridCol w="2084093">
                  <a:extLst>
                    <a:ext uri="{9D8B030D-6E8A-4147-A177-3AD203B41FA5}">
                      <a16:colId xmlns:a16="http://schemas.microsoft.com/office/drawing/2014/main" val="236708163"/>
                    </a:ext>
                  </a:extLst>
                </a:gridCol>
              </a:tblGrid>
              <a:tr h="60566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</a:t>
                      </a:r>
                      <a:r>
                        <a:rPr lang="tr-TR" baseline="0" dirty="0" smtClean="0"/>
                        <a:t> Dönemi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Tahsis</a:t>
                      </a:r>
                      <a:r>
                        <a:rPr lang="tr-TR" baseline="0" dirty="0" smtClean="0"/>
                        <a:t> Edilen Bütçe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Yararlanıcı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Hareketlilik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Ülke / </a:t>
                      </a:r>
                      <a:r>
                        <a:rPr lang="tr-TR" dirty="0" err="1" smtClean="0"/>
                        <a:t>Üniv</a:t>
                      </a:r>
                      <a:r>
                        <a:rPr lang="tr-TR" dirty="0" smtClean="0"/>
                        <a:t>. Say.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642744"/>
                  </a:ext>
                </a:extLst>
              </a:tr>
              <a:tr h="81537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15.730 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tr-T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Uyg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Bilimler Fak.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Arnavutluk / 1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614480"/>
                  </a:ext>
                </a:extLst>
              </a:tr>
              <a:tr h="242498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2022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81.575 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tr-TR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Uyg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Bilimler Fak.</a:t>
                      </a:r>
                    </a:p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Teknoloji Fak.</a:t>
                      </a:r>
                    </a:p>
                    <a:p>
                      <a:pPr algn="ctr"/>
                      <a:r>
                        <a:rPr lang="tr-TR" dirty="0" smtClean="0"/>
                        <a:t>Sağlık </a:t>
                      </a:r>
                      <a:r>
                        <a:rPr lang="tr-TR" dirty="0" smtClean="0"/>
                        <a:t>Bilimleri Fak.</a:t>
                      </a:r>
                    </a:p>
                    <a:p>
                      <a:pPr algn="ctr"/>
                      <a:r>
                        <a:rPr lang="tr-TR" dirty="0" smtClean="0"/>
                        <a:t>Karasu MYO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Arnavutluk / 2</a:t>
                      </a:r>
                      <a:endParaRPr lang="tr-TR" dirty="0"/>
                    </a:p>
                    <a:p>
                      <a:pPr algn="ctr"/>
                      <a:r>
                        <a:rPr lang="tr-TR" dirty="0" smtClean="0"/>
                        <a:t>Kosova / 3</a:t>
                      </a:r>
                      <a:endParaRPr lang="tr-TR" dirty="0"/>
                    </a:p>
                    <a:p>
                      <a:pPr algn="ctr"/>
                      <a:r>
                        <a:rPr lang="tr-TR" dirty="0" smtClean="0"/>
                        <a:t>Ukrayna / 6</a:t>
                      </a:r>
                      <a:endParaRPr lang="tr-TR" dirty="0"/>
                    </a:p>
                    <a:p>
                      <a:pPr algn="ctr"/>
                      <a:r>
                        <a:rPr lang="tr-TR" dirty="0" smtClean="0"/>
                        <a:t>Gürcistan /</a:t>
                      </a:r>
                      <a:r>
                        <a:rPr lang="tr-TR" baseline="0" dirty="0" smtClean="0"/>
                        <a:t> 2</a:t>
                      </a:r>
                      <a:endParaRPr lang="tr-TR" dirty="0"/>
                    </a:p>
                    <a:p>
                      <a:pPr algn="ctr"/>
                      <a:r>
                        <a:rPr lang="tr-TR" dirty="0" smtClean="0"/>
                        <a:t>Kırgızistan / 1</a:t>
                      </a:r>
                      <a:endParaRPr lang="tr-TR" dirty="0"/>
                    </a:p>
                    <a:p>
                      <a:pPr algn="ctr"/>
                      <a:r>
                        <a:rPr lang="tr-TR" dirty="0" smtClean="0"/>
                        <a:t>Güney Afrika / 1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92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2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Motivasyon Kaynağı ve Faydalar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88843" y="1685698"/>
            <a:ext cx="1137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Birime ait bir proje bütçesine sahip olmak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AB projesine destek 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T</a:t>
            </a:r>
            <a:r>
              <a:rPr lang="tr-TR" dirty="0" smtClean="0"/>
              <a:t>ecrübe sahibi olmak (ileride yüksek bütçeli projelere başvurmada referans)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Üniversitenin </a:t>
            </a:r>
            <a:r>
              <a:rPr lang="tr-TR" dirty="0" err="1" smtClean="0"/>
              <a:t>uluslararasılaşmasını</a:t>
            </a:r>
            <a:r>
              <a:rPr lang="tr-TR" dirty="0" smtClean="0"/>
              <a:t> arttırmak (Network oluşturmak, akademik çevre edinmek, tanınırlığın artması)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Erasmus</a:t>
            </a:r>
            <a:r>
              <a:rPr lang="tr-TR" dirty="0" smtClean="0"/>
              <a:t> </a:t>
            </a:r>
            <a:r>
              <a:rPr lang="tr-TR" dirty="0" err="1" smtClean="0"/>
              <a:t>Koord</a:t>
            </a:r>
            <a:r>
              <a:rPr lang="tr-TR" dirty="0" smtClean="0"/>
              <a:t>. doğrudan bağlı kalmadan </a:t>
            </a:r>
            <a:r>
              <a:rPr lang="tr-TR" dirty="0" err="1" smtClean="0"/>
              <a:t>Erasmus</a:t>
            </a:r>
            <a:r>
              <a:rPr lang="tr-TR" dirty="0" smtClean="0"/>
              <a:t> hareketliliğinden faydalanmak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22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Hareketlilik Türleri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88843" y="2084709"/>
            <a:ext cx="11373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Öğrenci Öğrenim Hareketliliği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Öğrenci </a:t>
            </a:r>
            <a:r>
              <a:rPr lang="tr-TR" dirty="0" smtClean="0"/>
              <a:t>Staj </a:t>
            </a:r>
            <a:r>
              <a:rPr lang="tr-TR" dirty="0"/>
              <a:t>Hareketliliği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Personel Ders Verme Hareketliliği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Personel </a:t>
            </a:r>
            <a:r>
              <a:rPr lang="tr-TR" dirty="0" smtClean="0"/>
              <a:t>Eğitim Alma Hareketliliği</a:t>
            </a: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7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1. Öğrenci Öğrenim Hareketliliği</a:t>
            </a:r>
            <a:endParaRPr lang="en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2" y="1858923"/>
            <a:ext cx="7287200" cy="351614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88843" y="2084709"/>
            <a:ext cx="3817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Örgün Öğretim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30 AKTS Ders Yükü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2.20 GANO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65 Yabancı Dil Notu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Aylık 700 Euro + Seyahat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Hareketlilik Yönü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34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Öğrenci Staj Hareketliliği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3" y="1854913"/>
            <a:ext cx="7398327" cy="340186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88843" y="2084709"/>
            <a:ext cx="3817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Örgün Öğretim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Yeni Mezun (Başvuru Şartı)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2.20 GANO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50 Yabancı Dil Notu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Aylık 700 Euro + Seyahat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Hareketlilik Yönü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9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Personel Ders Verme Hareketliliği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13" y="1803861"/>
            <a:ext cx="7414952" cy="34359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88843" y="2084709"/>
            <a:ext cx="3817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Üniversitemizde görev alan (Ders Verme Yük. Bulunan)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Üniversitemizin Ortağı Özel/Devlet Kurumunda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5 gün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Günlük 180 Euro + Seyahat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Min. 8 saat ders vermeli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2385</TotalTime>
  <Words>647</Words>
  <Application>Microsoft Office PowerPoint</Application>
  <PresentationFormat>Geniş ekran</PresentationFormat>
  <Paragraphs>156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Erasmus KA171 Genel Bilgilendirme Sunumu</vt:lpstr>
      <vt:lpstr>KA171 Uluslararası Kredi Hareketliliği (ICM) Genel Bilgilendirme</vt:lpstr>
      <vt:lpstr>Üniversitemizin İşbirlikleri</vt:lpstr>
      <vt:lpstr>Üniversitemize Tahsis Edilen Bütçeler</vt:lpstr>
      <vt:lpstr>Motivasyon Kaynağı ve Faydalar</vt:lpstr>
      <vt:lpstr>Hareketlilik Türleri</vt:lpstr>
      <vt:lpstr>1. Öğrenci Öğrenim Hareketliliği</vt:lpstr>
      <vt:lpstr>2. Öğrenci Staj Hareketliliği</vt:lpstr>
      <vt:lpstr>3. Personel Ders Verme Hareketliliği</vt:lpstr>
      <vt:lpstr>4. Personel Eğitim Alma Hareketliliği</vt:lpstr>
      <vt:lpstr>KA171 Ülkeleri</vt:lpstr>
      <vt:lpstr>Hareketlilik Kısıtı Bulunan Ülkeler</vt:lpstr>
      <vt:lpstr>2022 Bütçesi</vt:lpstr>
      <vt:lpstr>Türkiye Bütçesinin Bölgelere Göre Dağılımı</vt:lpstr>
      <vt:lpstr>Komisyonun Hedefleri</vt:lpstr>
      <vt:lpstr>Komisyonu’nun Ayırdığı Ülke Kategorileri</vt:lpstr>
      <vt:lpstr>Öncelikli Alanın Yanında Hangi Konulara Öncelik Verilmektedir?</vt:lpstr>
      <vt:lpstr>Öncelikli Alanın Yanında Hangi Konulara Öncelik Verilmektedir?</vt:lpstr>
      <vt:lpstr>KA171 için Nereden Başlanmalı?</vt:lpstr>
      <vt:lpstr>Başvuru Formunda Yer Alan Değerlendirme Soruları (Kriterleri)</vt:lpstr>
      <vt:lpstr>Değerlendirme Kriterleri</vt:lpstr>
      <vt:lpstr>Değerlendirme Kriterleri</vt:lpstr>
      <vt:lpstr>Değerlendirme Kriterleri</vt:lpstr>
      <vt:lpstr>Değerlendirme Kriterleri</vt:lpstr>
      <vt:lpstr>Destek Almak için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PC</cp:lastModifiedBy>
  <cp:revision>193</cp:revision>
  <dcterms:created xsi:type="dcterms:W3CDTF">2020-09-09T19:50:56Z</dcterms:created>
  <dcterms:modified xsi:type="dcterms:W3CDTF">2022-12-08T06:41:51Z</dcterms:modified>
</cp:coreProperties>
</file>