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9" r:id="rId3"/>
    <p:sldId id="263" r:id="rId4"/>
    <p:sldId id="298" r:id="rId5"/>
    <p:sldId id="262" r:id="rId6"/>
    <p:sldId id="275" r:id="rId7"/>
    <p:sldId id="288" r:id="rId8"/>
    <p:sldId id="289" r:id="rId9"/>
    <p:sldId id="290" r:id="rId10"/>
    <p:sldId id="292" r:id="rId11"/>
    <p:sldId id="291" r:id="rId12"/>
    <p:sldId id="283" r:id="rId13"/>
    <p:sldId id="294" r:id="rId14"/>
    <p:sldId id="293" r:id="rId15"/>
    <p:sldId id="260" r:id="rId16"/>
    <p:sldId id="264" r:id="rId17"/>
    <p:sldId id="274" r:id="rId18"/>
    <p:sldId id="296" r:id="rId19"/>
    <p:sldId id="297" r:id="rId20"/>
    <p:sldId id="295" r:id="rId21"/>
    <p:sldId id="284" r:id="rId22"/>
    <p:sldId id="285" r:id="rId23"/>
    <p:sldId id="271" r:id="rId24"/>
    <p:sldId id="276" r:id="rId25"/>
    <p:sldId id="265"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146830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397345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F57DEA-1B51-40B4-B38D-9F9F8468971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303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AA4FEC-38C4-4335-A6D0-E10BB936C01A}" type="datetimeFigureOut">
              <a:rPr lang="tr-TR" smtClean="0"/>
              <a:t>15.03.2023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22685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AA4FEC-38C4-4335-A6D0-E10BB936C01A}" type="datetimeFigureOut">
              <a:rPr lang="tr-TR" smtClean="0"/>
              <a:t>15.03.2023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F57DEA-1B51-40B4-B38D-9F9F8468971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319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AA4FEC-38C4-4335-A6D0-E10BB936C01A}" type="datetimeFigureOut">
              <a:rPr lang="tr-TR" smtClean="0"/>
              <a:t>15.03.2023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180525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210913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8759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391910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AA4FEC-38C4-4335-A6D0-E10BB936C01A}" type="datetimeFigureOut">
              <a:rPr lang="tr-TR" smtClean="0"/>
              <a:t>15.03.2023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330192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6AA4FEC-38C4-4335-A6D0-E10BB936C01A}" type="datetimeFigureOut">
              <a:rPr lang="tr-TR" smtClean="0"/>
              <a:t>15.03.2023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408534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AA4FEC-38C4-4335-A6D0-E10BB936C01A}" type="datetimeFigureOut">
              <a:rPr lang="tr-TR" smtClean="0"/>
              <a:t>15.03.2023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355528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AA4FEC-38C4-4335-A6D0-E10BB936C01A}" type="datetimeFigureOut">
              <a:rPr lang="tr-TR" smtClean="0"/>
              <a:t>15.03.2023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152016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A4FEC-38C4-4335-A6D0-E10BB936C01A}" type="datetimeFigureOut">
              <a:rPr lang="tr-TR" smtClean="0"/>
              <a:t>15.03.2023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178212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6AA4FEC-38C4-4335-A6D0-E10BB936C01A}" type="datetimeFigureOut">
              <a:rPr lang="tr-TR" smtClean="0"/>
              <a:t>15.03.2023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118399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6AA4FEC-38C4-4335-A6D0-E10BB936C01A}" type="datetimeFigureOut">
              <a:rPr lang="tr-TR" smtClean="0"/>
              <a:t>15.03.2023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F57DEA-1B51-40B4-B38D-9F9F8468971B}" type="slidenum">
              <a:rPr lang="tr-TR" smtClean="0"/>
              <a:t>‹#›</a:t>
            </a:fld>
            <a:endParaRPr lang="tr-TR"/>
          </a:p>
        </p:txBody>
      </p:sp>
    </p:spTree>
    <p:extLst>
      <p:ext uri="{BB962C8B-B14F-4D97-AF65-F5344CB8AC3E}">
        <p14:creationId xmlns:p14="http://schemas.microsoft.com/office/powerpoint/2010/main" val="329588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A4FEC-38C4-4335-A6D0-E10BB936C01A}" type="datetimeFigureOut">
              <a:rPr lang="tr-TR" smtClean="0"/>
              <a:t>15.03.2023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5F57DEA-1B51-40B4-B38D-9F9F8468971B}" type="slidenum">
              <a:rPr lang="tr-TR" smtClean="0"/>
              <a:t>‹#›</a:t>
            </a:fld>
            <a:endParaRPr lang="tr-TR"/>
          </a:p>
        </p:txBody>
      </p:sp>
    </p:spTree>
    <p:extLst>
      <p:ext uri="{BB962C8B-B14F-4D97-AF65-F5344CB8AC3E}">
        <p14:creationId xmlns:p14="http://schemas.microsoft.com/office/powerpoint/2010/main" val="3491162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02585" y="3717758"/>
            <a:ext cx="8915399" cy="2262781"/>
          </a:xfrm>
        </p:spPr>
        <p:txBody>
          <a:bodyPr>
            <a:normAutofit/>
          </a:bodyPr>
          <a:lstStyle/>
          <a:p>
            <a:pPr algn="ctr"/>
            <a:r>
              <a:rPr lang="tr-TR" b="1" spc="-150" dirty="0" err="1" smtClean="0"/>
              <a:t>Erasmus</a:t>
            </a:r>
            <a:r>
              <a:rPr lang="tr-TR" b="1" spc="-150" dirty="0" smtClean="0"/>
              <a:t> Bilgilendirme Toplantısı</a:t>
            </a:r>
            <a:endParaRPr lang="tr-TR" b="1" spc="-150"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5453" y="932531"/>
            <a:ext cx="2464066" cy="246406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093" y="1493417"/>
            <a:ext cx="2324100" cy="136889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779" y="1493418"/>
            <a:ext cx="2298090" cy="1368891"/>
          </a:xfrm>
          <a:prstGeom prst="rect">
            <a:avLst/>
          </a:prstGeom>
        </p:spPr>
      </p:pic>
    </p:spTree>
    <p:extLst>
      <p:ext uri="{BB962C8B-B14F-4D97-AF65-F5344CB8AC3E}">
        <p14:creationId xmlns:p14="http://schemas.microsoft.com/office/powerpoint/2010/main" val="422979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3191" y="651005"/>
            <a:ext cx="8911687" cy="1280890"/>
          </a:xfrm>
        </p:spPr>
        <p:txBody>
          <a:bodyPr/>
          <a:lstStyle/>
          <a:p>
            <a:pPr algn="ctr"/>
            <a:r>
              <a:rPr lang="tr-TR" b="1" dirty="0"/>
              <a:t>ÖNEMLİ TARİHLER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16918142"/>
              </p:ext>
            </p:extLst>
          </p:nvPr>
        </p:nvGraphicFramePr>
        <p:xfrm>
          <a:off x="1954306" y="2052917"/>
          <a:ext cx="9789458" cy="3302000"/>
        </p:xfrm>
        <a:graphic>
          <a:graphicData uri="http://schemas.openxmlformats.org/drawingml/2006/table">
            <a:tbl>
              <a:tblPr firstRow="1" bandRow="1">
                <a:tableStyleId>{5C22544A-7EE6-4342-B048-85BDC9FD1C3A}</a:tableStyleId>
              </a:tblPr>
              <a:tblGrid>
                <a:gridCol w="4894729">
                  <a:extLst>
                    <a:ext uri="{9D8B030D-6E8A-4147-A177-3AD203B41FA5}">
                      <a16:colId xmlns:a16="http://schemas.microsoft.com/office/drawing/2014/main" val="3930864367"/>
                    </a:ext>
                  </a:extLst>
                </a:gridCol>
                <a:gridCol w="4894729">
                  <a:extLst>
                    <a:ext uri="{9D8B030D-6E8A-4147-A177-3AD203B41FA5}">
                      <a16:colId xmlns:a16="http://schemas.microsoft.com/office/drawing/2014/main" val="890242243"/>
                    </a:ext>
                  </a:extLst>
                </a:gridCol>
              </a:tblGrid>
              <a:tr h="370840">
                <a:tc gridSpan="2">
                  <a:txBody>
                    <a:bodyPr/>
                    <a:lstStyle/>
                    <a:p>
                      <a:pPr algn="ctr"/>
                      <a:r>
                        <a:rPr lang="tr-TR" dirty="0" smtClean="0"/>
                        <a:t>Başvuru Takvimi</a:t>
                      </a:r>
                      <a:endParaRPr lang="tr-TR" dirty="0"/>
                    </a:p>
                  </a:txBody>
                  <a:tcPr/>
                </a:tc>
                <a:tc hMerge="1">
                  <a:txBody>
                    <a:bodyPr/>
                    <a:lstStyle/>
                    <a:p>
                      <a:endParaRPr lang="tr-TR" dirty="0"/>
                    </a:p>
                  </a:txBody>
                  <a:tcPr/>
                </a:tc>
                <a:extLst>
                  <a:ext uri="{0D108BD9-81ED-4DB2-BD59-A6C34878D82A}">
                    <a16:rowId xmlns:a16="http://schemas.microsoft.com/office/drawing/2014/main" val="3949279362"/>
                  </a:ext>
                </a:extLst>
              </a:tr>
              <a:tr h="370840">
                <a:tc>
                  <a:txBody>
                    <a:bodyPr/>
                    <a:lstStyle/>
                    <a:p>
                      <a:r>
                        <a:rPr lang="tr-TR" sz="1800" b="0" i="0" kern="1200" dirty="0" err="1" smtClean="0">
                          <a:solidFill>
                            <a:schemeClr val="dk1"/>
                          </a:solidFill>
                          <a:effectLst/>
                          <a:latin typeface="+mn-lt"/>
                          <a:ea typeface="+mn-ea"/>
                          <a:cs typeface="+mn-cs"/>
                        </a:rPr>
                        <a:t>Erasmus</a:t>
                      </a:r>
                      <a:r>
                        <a:rPr lang="tr-TR" sz="1800" b="0" i="0" kern="1200" dirty="0" smtClean="0">
                          <a:solidFill>
                            <a:schemeClr val="dk1"/>
                          </a:solidFill>
                          <a:effectLst/>
                          <a:latin typeface="+mn-lt"/>
                          <a:ea typeface="+mn-ea"/>
                          <a:cs typeface="+mn-cs"/>
                        </a:rPr>
                        <a:t>+ Öğrenim/Staj Hareketliliği Başvuru Tarihleri</a:t>
                      </a:r>
                      <a:endParaRPr lang="tr-TR" dirty="0"/>
                    </a:p>
                  </a:txBody>
                  <a:tcPr/>
                </a:tc>
                <a:tc>
                  <a:txBody>
                    <a:bodyPr/>
                    <a:lstStyle/>
                    <a:p>
                      <a:pPr algn="ctr"/>
                      <a:r>
                        <a:rPr lang="tr-TR" sz="1800" b="0" i="0" kern="1200" dirty="0" smtClean="0">
                          <a:solidFill>
                            <a:schemeClr val="dk1"/>
                          </a:solidFill>
                          <a:effectLst/>
                          <a:latin typeface="+mn-lt"/>
                          <a:ea typeface="+mn-ea"/>
                          <a:cs typeface="+mn-cs"/>
                        </a:rPr>
                        <a:t>22 Mart 2023 – 12 Nisan 2023</a:t>
                      </a:r>
                      <a:endParaRPr lang="tr-TR" dirty="0"/>
                    </a:p>
                  </a:txBody>
                  <a:tcPr/>
                </a:tc>
                <a:extLst>
                  <a:ext uri="{0D108BD9-81ED-4DB2-BD59-A6C34878D82A}">
                    <a16:rowId xmlns:a16="http://schemas.microsoft.com/office/drawing/2014/main" val="2039787839"/>
                  </a:ext>
                </a:extLst>
              </a:tr>
              <a:tr h="370840">
                <a:tc>
                  <a:txBody>
                    <a:bodyPr/>
                    <a:lstStyle/>
                    <a:p>
                      <a:r>
                        <a:rPr lang="tr-TR" sz="1800" b="0" i="0" kern="1200" dirty="0" err="1" smtClean="0">
                          <a:solidFill>
                            <a:schemeClr val="dk1"/>
                          </a:solidFill>
                          <a:effectLst/>
                          <a:latin typeface="+mn-lt"/>
                          <a:ea typeface="+mn-ea"/>
                          <a:cs typeface="+mn-cs"/>
                        </a:rPr>
                        <a:t>Erasmus</a:t>
                      </a:r>
                      <a:r>
                        <a:rPr lang="tr-TR" sz="1800" b="0" i="0" kern="1200" dirty="0" smtClean="0">
                          <a:solidFill>
                            <a:schemeClr val="dk1"/>
                          </a:solidFill>
                          <a:effectLst/>
                          <a:latin typeface="+mn-lt"/>
                          <a:ea typeface="+mn-ea"/>
                          <a:cs typeface="+mn-cs"/>
                        </a:rPr>
                        <a:t>+ Öğrenim/Staj Hareketliliği Dil Sınavı Tarihi</a:t>
                      </a:r>
                      <a:endParaRPr lang="tr-TR" dirty="0"/>
                    </a:p>
                  </a:txBody>
                  <a:tcPr/>
                </a:tc>
                <a:tc>
                  <a:txBody>
                    <a:bodyPr/>
                    <a:lstStyle/>
                    <a:p>
                      <a:pPr algn="ctr"/>
                      <a:r>
                        <a:rPr lang="tr-TR" sz="1800" b="0" i="0" kern="1200" dirty="0" smtClean="0">
                          <a:solidFill>
                            <a:schemeClr val="dk1"/>
                          </a:solidFill>
                          <a:effectLst/>
                          <a:latin typeface="+mn-lt"/>
                          <a:ea typeface="+mn-ea"/>
                          <a:cs typeface="+mn-cs"/>
                        </a:rPr>
                        <a:t>03 Mayıs 2023 (Sınavın şekli, yeri ve saati duyurulacaktır.)</a:t>
                      </a:r>
                      <a:endParaRPr lang="tr-TR" dirty="0"/>
                    </a:p>
                  </a:txBody>
                  <a:tcPr/>
                </a:tc>
                <a:extLst>
                  <a:ext uri="{0D108BD9-81ED-4DB2-BD59-A6C34878D82A}">
                    <a16:rowId xmlns:a16="http://schemas.microsoft.com/office/drawing/2014/main" val="1885691626"/>
                  </a:ext>
                </a:extLst>
              </a:tr>
              <a:tr h="370840">
                <a:tc>
                  <a:txBody>
                    <a:bodyPr/>
                    <a:lstStyle/>
                    <a:p>
                      <a:r>
                        <a:rPr lang="tr-TR" sz="1800" b="0" i="0" kern="1200" dirty="0" smtClean="0">
                          <a:solidFill>
                            <a:schemeClr val="dk1"/>
                          </a:solidFill>
                          <a:effectLst/>
                          <a:latin typeface="+mn-lt"/>
                          <a:ea typeface="+mn-ea"/>
                          <a:cs typeface="+mn-cs"/>
                        </a:rPr>
                        <a:t>Sonuçlara itiraz süresi </a:t>
                      </a:r>
                      <a:endParaRPr lang="tr-TR" dirty="0"/>
                    </a:p>
                  </a:txBody>
                  <a:tcPr/>
                </a:tc>
                <a:tc>
                  <a:txBody>
                    <a:bodyPr/>
                    <a:lstStyle/>
                    <a:p>
                      <a:pPr algn="ctr"/>
                      <a:r>
                        <a:rPr lang="tr-TR" sz="1800" b="0" i="0" kern="1200" dirty="0" smtClean="0">
                          <a:solidFill>
                            <a:schemeClr val="dk1"/>
                          </a:solidFill>
                          <a:effectLst/>
                          <a:latin typeface="+mn-lt"/>
                          <a:ea typeface="+mn-ea"/>
                          <a:cs typeface="+mn-cs"/>
                        </a:rPr>
                        <a:t>Sonuçların ilanını takiben 7 gün içerisinde</a:t>
                      </a:r>
                      <a:endParaRPr lang="tr-TR" dirty="0"/>
                    </a:p>
                  </a:txBody>
                  <a:tcPr/>
                </a:tc>
                <a:extLst>
                  <a:ext uri="{0D108BD9-81ED-4DB2-BD59-A6C34878D82A}">
                    <a16:rowId xmlns:a16="http://schemas.microsoft.com/office/drawing/2014/main" val="2048068797"/>
                  </a:ext>
                </a:extLst>
              </a:tr>
              <a:tr h="370840">
                <a:tc>
                  <a:txBody>
                    <a:bodyPr/>
                    <a:lstStyle/>
                    <a:p>
                      <a:r>
                        <a:rPr lang="tr-TR" sz="1800" b="0" i="0" kern="1200" dirty="0" smtClean="0">
                          <a:solidFill>
                            <a:schemeClr val="dk1"/>
                          </a:solidFill>
                          <a:effectLst/>
                          <a:latin typeface="+mn-lt"/>
                          <a:ea typeface="+mn-ea"/>
                          <a:cs typeface="+mn-cs"/>
                        </a:rPr>
                        <a:t>Seçilen Öğrenciler için Staj Hareketliliği Oryantasyon Toplantısı</a:t>
                      </a:r>
                      <a:endParaRPr lang="tr-TR" dirty="0"/>
                    </a:p>
                  </a:txBody>
                  <a:tcPr/>
                </a:tc>
                <a:tc>
                  <a:txBody>
                    <a:bodyPr/>
                    <a:lstStyle/>
                    <a:p>
                      <a:pPr algn="ctr"/>
                      <a:r>
                        <a:rPr lang="tr-TR" sz="1800" b="0" i="0" kern="1200" dirty="0" smtClean="0">
                          <a:solidFill>
                            <a:schemeClr val="dk1"/>
                          </a:solidFill>
                          <a:effectLst/>
                          <a:latin typeface="+mn-lt"/>
                          <a:ea typeface="+mn-ea"/>
                          <a:cs typeface="+mn-cs"/>
                        </a:rPr>
                        <a:t>10 Mayıs 2023</a:t>
                      </a:r>
                      <a:endParaRPr lang="tr-TR" dirty="0"/>
                    </a:p>
                  </a:txBody>
                  <a:tcPr/>
                </a:tc>
                <a:extLst>
                  <a:ext uri="{0D108BD9-81ED-4DB2-BD59-A6C34878D82A}">
                    <a16:rowId xmlns:a16="http://schemas.microsoft.com/office/drawing/2014/main" val="2941126568"/>
                  </a:ext>
                </a:extLst>
              </a:tr>
              <a:tr h="370840">
                <a:tc>
                  <a:txBody>
                    <a:bodyPr/>
                    <a:lstStyle/>
                    <a:p>
                      <a:r>
                        <a:rPr lang="tr-TR" sz="1800" b="0" i="0" kern="1200" dirty="0" smtClean="0">
                          <a:solidFill>
                            <a:schemeClr val="dk1"/>
                          </a:solidFill>
                          <a:effectLst/>
                          <a:latin typeface="+mn-lt"/>
                          <a:ea typeface="+mn-ea"/>
                          <a:cs typeface="+mn-cs"/>
                        </a:rPr>
                        <a:t>Seçilen Öğrenciler için Öğrenim Hareketliliği Oryantasyon Toplantısı</a:t>
                      </a:r>
                      <a:endParaRPr lang="tr-TR" dirty="0"/>
                    </a:p>
                  </a:txBody>
                  <a:tcPr/>
                </a:tc>
                <a:tc>
                  <a:txBody>
                    <a:bodyPr/>
                    <a:lstStyle/>
                    <a:p>
                      <a:pPr algn="ctr"/>
                      <a:r>
                        <a:rPr lang="tr-TR" sz="1800" b="0" i="0" kern="1200" dirty="0" smtClean="0">
                          <a:solidFill>
                            <a:schemeClr val="dk1"/>
                          </a:solidFill>
                          <a:effectLst/>
                          <a:latin typeface="+mn-lt"/>
                          <a:ea typeface="+mn-ea"/>
                          <a:cs typeface="+mn-cs"/>
                        </a:rPr>
                        <a:t>17 Mayıs 2023</a:t>
                      </a:r>
                      <a:endParaRPr lang="tr-TR" dirty="0"/>
                    </a:p>
                  </a:txBody>
                  <a:tcPr/>
                </a:tc>
                <a:extLst>
                  <a:ext uri="{0D108BD9-81ED-4DB2-BD59-A6C34878D82A}">
                    <a16:rowId xmlns:a16="http://schemas.microsoft.com/office/drawing/2014/main" val="3216539939"/>
                  </a:ext>
                </a:extLst>
              </a:tr>
            </a:tbl>
          </a:graphicData>
        </a:graphic>
      </p:graphicFrame>
    </p:spTree>
    <p:extLst>
      <p:ext uri="{BB962C8B-B14F-4D97-AF65-F5344CB8AC3E}">
        <p14:creationId xmlns:p14="http://schemas.microsoft.com/office/powerpoint/2010/main" val="210322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2023/24 FAALİYET DÖNEMLERİ</a:t>
            </a:r>
            <a:endParaRPr lang="tr-TR" b="1" dirty="0"/>
          </a:p>
        </p:txBody>
      </p:sp>
      <p:sp>
        <p:nvSpPr>
          <p:cNvPr id="3" name="İçerik Yer Tutucusu 2"/>
          <p:cNvSpPr>
            <a:spLocks noGrp="1"/>
          </p:cNvSpPr>
          <p:nvPr>
            <p:ph idx="1"/>
          </p:nvPr>
        </p:nvSpPr>
        <p:spPr>
          <a:xfrm>
            <a:off x="2589211" y="2133600"/>
            <a:ext cx="9208341" cy="3777622"/>
          </a:xfrm>
        </p:spPr>
        <p:txBody>
          <a:bodyPr/>
          <a:lstStyle/>
          <a:p>
            <a:r>
              <a:rPr lang="tr-TR" b="1" dirty="0" smtClean="0"/>
              <a:t>Öğrenim Hareketliliği Faaliyet Dönemi</a:t>
            </a:r>
            <a:r>
              <a:rPr lang="tr-TR" dirty="0" smtClean="0"/>
              <a:t/>
            </a:r>
            <a:br>
              <a:rPr lang="tr-TR" dirty="0" smtClean="0"/>
            </a:br>
            <a:r>
              <a:rPr lang="tr-TR" sz="1500" dirty="0" smtClean="0"/>
              <a:t>(</a:t>
            </a:r>
            <a:r>
              <a:rPr lang="tr-TR" sz="1500" dirty="0"/>
              <a:t>Konsorsiyum/Proje No: </a:t>
            </a:r>
            <a:r>
              <a:rPr lang="tr-TR" sz="1500" dirty="0" smtClean="0"/>
              <a:t>2023-1-TR01-KA131-HED-0000******)</a:t>
            </a:r>
          </a:p>
          <a:p>
            <a:pPr marL="0" indent="0">
              <a:buNone/>
            </a:pPr>
            <a:r>
              <a:rPr lang="tr-TR" dirty="0"/>
              <a:t> </a:t>
            </a:r>
            <a:r>
              <a:rPr lang="tr-TR" dirty="0" smtClean="0"/>
              <a:t>      </a:t>
            </a:r>
            <a:r>
              <a:rPr lang="tr-TR" dirty="0" smtClean="0">
                <a:solidFill>
                  <a:srgbClr val="FF0000"/>
                </a:solidFill>
              </a:rPr>
              <a:t>2023/24 Akademik Yılı Güz ve Bahar dönemi</a:t>
            </a:r>
          </a:p>
          <a:p>
            <a:endParaRPr lang="tr-TR" dirty="0" smtClean="0"/>
          </a:p>
          <a:p>
            <a:r>
              <a:rPr lang="tr-TR" b="1" dirty="0" smtClean="0"/>
              <a:t>Staj Hareketliliği Faaliyet Dönemi</a:t>
            </a:r>
            <a:br>
              <a:rPr lang="tr-TR" b="1" dirty="0" smtClean="0"/>
            </a:br>
            <a:r>
              <a:rPr lang="tr-TR" sz="1500" dirty="0" smtClean="0"/>
              <a:t>(Konsorsiyum/Proje No: 2022-1-TR01-KA131-HED-000052046)</a:t>
            </a:r>
            <a:endParaRPr lang="tr-TR" sz="1500" dirty="0"/>
          </a:p>
          <a:p>
            <a:pPr marL="0" indent="0">
              <a:buNone/>
            </a:pPr>
            <a:r>
              <a:rPr lang="tr-TR" dirty="0"/>
              <a:t> </a:t>
            </a:r>
            <a:r>
              <a:rPr lang="tr-TR" dirty="0" smtClean="0"/>
              <a:t>      </a:t>
            </a:r>
            <a:r>
              <a:rPr lang="tr-TR" dirty="0" smtClean="0">
                <a:solidFill>
                  <a:srgbClr val="FF0000"/>
                </a:solidFill>
              </a:rPr>
              <a:t>01 Haziran 2023 – 31 Haziran 2024</a:t>
            </a:r>
          </a:p>
          <a:p>
            <a:pPr marL="0" indent="0">
              <a:buNone/>
            </a:pPr>
            <a:endParaRPr lang="tr-TR" dirty="0"/>
          </a:p>
          <a:p>
            <a:pPr marL="0" indent="0">
              <a:buNone/>
            </a:pPr>
            <a:r>
              <a:rPr lang="tr-TR" dirty="0" smtClean="0"/>
              <a:t>*</a:t>
            </a:r>
            <a:r>
              <a:rPr lang="tr-TR" dirty="0"/>
              <a:t>Öğrenim hareketliliği için </a:t>
            </a:r>
            <a:r>
              <a:rPr lang="tr-TR" dirty="0" smtClean="0"/>
              <a:t>40,</a:t>
            </a:r>
            <a:r>
              <a:rPr lang="tr-TR" dirty="0"/>
              <a:t> staj hareketliliği için </a:t>
            </a:r>
            <a:r>
              <a:rPr lang="tr-TR" dirty="0" smtClean="0"/>
              <a:t>30</a:t>
            </a:r>
            <a:r>
              <a:rPr lang="tr-TR" dirty="0"/>
              <a:t> kontenjan öngörülmektedir</a:t>
            </a:r>
            <a:r>
              <a:rPr lang="tr-TR" dirty="0" smtClean="0"/>
              <a:t>. </a:t>
            </a:r>
          </a:p>
        </p:txBody>
      </p:sp>
    </p:spTree>
    <p:extLst>
      <p:ext uri="{BB962C8B-B14F-4D97-AF65-F5344CB8AC3E}">
        <p14:creationId xmlns:p14="http://schemas.microsoft.com/office/powerpoint/2010/main" val="140914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89640" y="676864"/>
            <a:ext cx="8911687" cy="1280890"/>
          </a:xfrm>
        </p:spPr>
        <p:txBody>
          <a:bodyPr>
            <a:normAutofit/>
          </a:bodyPr>
          <a:lstStyle/>
          <a:p>
            <a:r>
              <a:rPr lang="tr-TR" sz="2500" b="1" dirty="0" smtClean="0">
                <a:latin typeface="Georgia" panose="02040502050405020303" pitchFamily="18" charset="0"/>
              </a:rPr>
              <a:t>Hibe ve Süreler</a:t>
            </a:r>
            <a:endParaRPr lang="tr-TR" sz="2500" b="1" dirty="0">
              <a:latin typeface="Georgia" panose="02040502050405020303" pitchFamily="18" charset="0"/>
            </a:endParaRPr>
          </a:p>
        </p:txBody>
      </p:sp>
      <p:sp>
        <p:nvSpPr>
          <p:cNvPr id="3" name="İçerik Yer Tutucusu 2"/>
          <p:cNvSpPr>
            <a:spLocks noGrp="1"/>
          </p:cNvSpPr>
          <p:nvPr>
            <p:ph idx="1"/>
          </p:nvPr>
        </p:nvSpPr>
        <p:spPr>
          <a:xfrm>
            <a:off x="2689640" y="1526931"/>
            <a:ext cx="8915400" cy="3777622"/>
          </a:xfrm>
        </p:spPr>
        <p:txBody>
          <a:bodyPr/>
          <a:lstStyle/>
          <a:p>
            <a:r>
              <a:rPr lang="tr-TR" sz="1600" dirty="0" smtClean="0">
                <a:latin typeface="Georgia" panose="02040502050405020303" pitchFamily="18" charset="0"/>
              </a:rPr>
              <a:t>Alacağınız </a:t>
            </a:r>
            <a:r>
              <a:rPr lang="tr-TR" sz="1600" dirty="0">
                <a:latin typeface="Georgia" panose="02040502050405020303" pitchFamily="18" charset="0"/>
              </a:rPr>
              <a:t>hibe miktarı gidilecek ülkeye göre değişiklik göstermektedir.</a:t>
            </a:r>
          </a:p>
          <a:p>
            <a:r>
              <a:rPr lang="tr-TR" sz="1600" dirty="0">
                <a:latin typeface="Georgia" panose="02040502050405020303" pitchFamily="18" charset="0"/>
              </a:rPr>
              <a:t>Hibeler yurtdışı öğrenim masraflarının tamamını karşılamaya yönelik </a:t>
            </a:r>
            <a:r>
              <a:rPr lang="tr-TR" sz="1600" dirty="0" smtClean="0">
                <a:latin typeface="Georgia" panose="02040502050405020303" pitchFamily="18" charset="0"/>
              </a:rPr>
              <a:t>(</a:t>
            </a:r>
            <a:r>
              <a:rPr lang="tr-TR" sz="1600" dirty="0">
                <a:latin typeface="Georgia" panose="02040502050405020303" pitchFamily="18" charset="0"/>
              </a:rPr>
              <a:t>Uçak bileti, kalacak yer, vize ücreti, </a:t>
            </a:r>
            <a:r>
              <a:rPr lang="tr-TR" sz="1600" dirty="0" smtClean="0">
                <a:latin typeface="Georgia" panose="02040502050405020303" pitchFamily="18" charset="0"/>
              </a:rPr>
              <a:t>sigorta) </a:t>
            </a:r>
            <a:r>
              <a:rPr lang="tr-TR" sz="1600" dirty="0">
                <a:latin typeface="Georgia" panose="02040502050405020303" pitchFamily="18" charset="0"/>
              </a:rPr>
              <a:t>değildir</a:t>
            </a:r>
            <a:r>
              <a:rPr lang="tr-TR" sz="1600" dirty="0" smtClean="0">
                <a:latin typeface="Georgia" panose="02040502050405020303" pitchFamily="18" charset="0"/>
              </a:rPr>
              <a:t>. </a:t>
            </a:r>
          </a:p>
          <a:p>
            <a:r>
              <a:rPr lang="tr-TR" sz="1600" dirty="0" smtClean="0">
                <a:latin typeface="Georgia" panose="02040502050405020303" pitchFamily="18" charset="0"/>
              </a:rPr>
              <a:t>Sadece </a:t>
            </a:r>
            <a:r>
              <a:rPr lang="tr-TR" sz="1600" dirty="0">
                <a:latin typeface="Georgia" panose="02040502050405020303" pitchFamily="18" charset="0"/>
              </a:rPr>
              <a:t>maddi bir destektir</a:t>
            </a:r>
            <a:r>
              <a:rPr lang="tr-TR" sz="1600" dirty="0" smtClean="0">
                <a:latin typeface="Georgia" panose="02040502050405020303" pitchFamily="18" charset="0"/>
              </a:rPr>
              <a:t>.</a:t>
            </a:r>
          </a:p>
          <a:p>
            <a:r>
              <a:rPr lang="tr-TR" sz="1600" dirty="0" smtClean="0">
                <a:latin typeface="Georgia" panose="02040502050405020303" pitchFamily="18" charset="0"/>
              </a:rPr>
              <a:t>Öğrenim </a:t>
            </a:r>
            <a:r>
              <a:rPr lang="tr-TR" sz="1600" dirty="0">
                <a:latin typeface="Georgia" panose="02040502050405020303" pitchFamily="18" charset="0"/>
              </a:rPr>
              <a:t>H. için 120 gün, Staj H. için </a:t>
            </a:r>
            <a:r>
              <a:rPr lang="tr-TR" sz="1600" dirty="0" smtClean="0">
                <a:latin typeface="Georgia" panose="02040502050405020303" pitchFamily="18" charset="0"/>
              </a:rPr>
              <a:t>75 </a:t>
            </a:r>
            <a:r>
              <a:rPr lang="tr-TR" sz="1600" dirty="0">
                <a:latin typeface="Georgia" panose="02040502050405020303" pitchFamily="18" charset="0"/>
              </a:rPr>
              <a:t>gün hibe desteği</a:t>
            </a:r>
            <a:r>
              <a:rPr lang="tr-TR" sz="1600" dirty="0" smtClean="0">
                <a:latin typeface="Georgia" panose="02040502050405020303" pitchFamily="18" charset="0"/>
              </a:rPr>
              <a:t>.</a:t>
            </a:r>
          </a:p>
          <a:p>
            <a:r>
              <a:rPr lang="tr-TR" sz="1600" dirty="0" smtClean="0">
                <a:latin typeface="Georgia" panose="02040502050405020303" pitchFamily="18" charset="0"/>
              </a:rPr>
              <a:t>Ekonomik </a:t>
            </a:r>
            <a:r>
              <a:rPr lang="tr-TR" sz="1600" dirty="0">
                <a:latin typeface="Georgia" panose="02040502050405020303" pitchFamily="18" charset="0"/>
              </a:rPr>
              <a:t>açıdan imkânları kısıtlı öğrencilere ilave hibe.</a:t>
            </a:r>
          </a:p>
          <a:p>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927" y="4119196"/>
            <a:ext cx="8915400" cy="2370713"/>
          </a:xfrm>
          <a:prstGeom prst="rect">
            <a:avLst/>
          </a:prstGeom>
        </p:spPr>
      </p:pic>
    </p:spTree>
    <p:extLst>
      <p:ext uri="{BB962C8B-B14F-4D97-AF65-F5344CB8AC3E}">
        <p14:creationId xmlns:p14="http://schemas.microsoft.com/office/powerpoint/2010/main" val="3501847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EKONOMİK AÇIDAN İMKANLARI KISITLI ÖĞRENCİLERE İLAVE HİBE</a:t>
            </a:r>
            <a:br>
              <a:rPr lang="tr-TR" sz="2500" b="1" dirty="0"/>
            </a:br>
            <a:endParaRPr lang="tr-TR" sz="2500" b="1" dirty="0"/>
          </a:p>
        </p:txBody>
      </p:sp>
      <p:sp>
        <p:nvSpPr>
          <p:cNvPr id="3" name="İçerik Yer Tutucusu 2"/>
          <p:cNvSpPr>
            <a:spLocks noGrp="1"/>
          </p:cNvSpPr>
          <p:nvPr>
            <p:ph idx="1"/>
          </p:nvPr>
        </p:nvSpPr>
        <p:spPr>
          <a:xfrm>
            <a:off x="2589212" y="1740877"/>
            <a:ext cx="8915400" cy="4928863"/>
          </a:xfrm>
        </p:spPr>
        <p:txBody>
          <a:bodyPr>
            <a:normAutofit fontScale="77500" lnSpcReduction="20000"/>
          </a:bodyPr>
          <a:lstStyle/>
          <a:p>
            <a:pPr marL="0" indent="0" algn="just">
              <a:buNone/>
            </a:pPr>
            <a:r>
              <a:rPr lang="tr-TR" b="1" dirty="0" smtClean="0"/>
              <a:t>Dezavantajlı </a:t>
            </a:r>
            <a:r>
              <a:rPr lang="tr-TR" b="1" dirty="0"/>
              <a:t>katılımcılara, hak ettikleri hibeye ek olarak İlave Hibe Desteği </a:t>
            </a:r>
            <a:r>
              <a:rPr lang="tr-TR" b="1" dirty="0" smtClean="0"/>
              <a:t>sağlanmaktadır. İlave hibenin </a:t>
            </a:r>
            <a:r>
              <a:rPr lang="tr-TR" b="1" dirty="0"/>
              <a:t>verilebilmesi için, </a:t>
            </a:r>
            <a:r>
              <a:rPr lang="tr-TR" b="1" dirty="0" smtClean="0"/>
              <a:t>aşağıdaki kategorilere </a:t>
            </a:r>
            <a:r>
              <a:rPr lang="tr-TR" b="1" dirty="0"/>
              <a:t>uyan </a:t>
            </a:r>
            <a:r>
              <a:rPr lang="tr-TR" b="1" dirty="0" smtClean="0"/>
              <a:t>katılımcılara</a:t>
            </a:r>
          </a:p>
          <a:p>
            <a:pPr algn="just"/>
            <a:r>
              <a:rPr lang="tr-TR" dirty="0" smtClean="0"/>
              <a:t>5395 </a:t>
            </a:r>
            <a:r>
              <a:rPr lang="tr-TR" dirty="0"/>
              <a:t>sayılı Çocuk Koruma Kanunu Kapsamında haklarında korunma, bakım veya barınma kararı alınmış </a:t>
            </a:r>
            <a:r>
              <a:rPr lang="tr-TR" dirty="0" smtClean="0"/>
              <a:t>öğrencilere</a:t>
            </a:r>
          </a:p>
          <a:p>
            <a:pPr algn="just"/>
            <a:r>
              <a:rPr lang="tr-TR" dirty="0"/>
              <a:t>2828 sayılı kanuna tabi olanlar (Aile ve Sosyal Hizmetler Bakanlığı tarafından haklarında 2828 sayılı Kanun uyarınca koruma, bakım veya barınma kararı olanlar</a:t>
            </a:r>
            <a:r>
              <a:rPr lang="tr-TR" dirty="0" smtClean="0"/>
              <a:t>)</a:t>
            </a:r>
            <a:endParaRPr lang="tr-TR" dirty="0"/>
          </a:p>
          <a:p>
            <a:pPr algn="just"/>
            <a:r>
              <a:rPr lang="tr-TR" dirty="0" smtClean="0"/>
              <a:t>Diğer </a:t>
            </a:r>
            <a:r>
              <a:rPr lang="tr-TR" dirty="0"/>
              <a:t>ebeveyn geliri olmayıp yetim aylığı bağlananlar</a:t>
            </a:r>
          </a:p>
          <a:p>
            <a:pPr algn="just"/>
            <a:r>
              <a:rPr lang="tr-TR" dirty="0" smtClean="0"/>
              <a:t>Şehit/Gazi </a:t>
            </a:r>
            <a:r>
              <a:rPr lang="tr-TR" dirty="0"/>
              <a:t>çocukları</a:t>
            </a:r>
          </a:p>
          <a:p>
            <a:pPr algn="just"/>
            <a:r>
              <a:rPr lang="tr-TR" dirty="0" smtClean="0"/>
              <a:t>Kendisine </a:t>
            </a:r>
            <a:r>
              <a:rPr lang="tr-TR" dirty="0"/>
              <a:t>veya ailesine muhtaçlık aylığı bağlananlar (öğrencinin kendisine, </a:t>
            </a:r>
            <a:r>
              <a:rPr lang="tr-TR" dirty="0" err="1"/>
              <a:t>annebabasına</a:t>
            </a:r>
            <a:r>
              <a:rPr lang="tr-TR" dirty="0"/>
              <a:t> veya vasisine Belediyelerden, kamu kurum ve kuruluşlarından (Bakanlıklar, Sosyal Yardımlaşma ve Dayanışma Vakıfları, Vakıflar Genel Müdürlüğü, Kızılay, AFAD gibi kurumlardan </a:t>
            </a:r>
            <a:r>
              <a:rPr lang="tr-TR" b="1" dirty="0" err="1"/>
              <a:t>Erasmus</a:t>
            </a:r>
            <a:r>
              <a:rPr lang="tr-TR" b="1" dirty="0"/>
              <a:t> başvurusunu yaptığı esnada maddi destek aldığını kanıtlayan bir belge ibraz edilmesi </a:t>
            </a:r>
            <a:r>
              <a:rPr lang="tr-TR" dirty="0"/>
              <a:t>yeterlidir.)</a:t>
            </a:r>
          </a:p>
          <a:p>
            <a:pPr algn="just"/>
            <a:r>
              <a:rPr lang="tr-TR" dirty="0" smtClean="0"/>
              <a:t>Engelliler</a:t>
            </a:r>
            <a:endParaRPr lang="tr-TR" dirty="0"/>
          </a:p>
          <a:p>
            <a:pPr algn="just"/>
            <a:r>
              <a:rPr lang="tr-TR" dirty="0" smtClean="0"/>
              <a:t>Ebeveynlerinden </a:t>
            </a:r>
            <a:r>
              <a:rPr lang="tr-TR" dirty="0"/>
              <a:t>biri veya vasisi, 65 Yaşını Doldurmuş Muhtaç, Güçsüz Ve Kimsesiz Türk Vatandaşları ile Engelli ve Muhtaç Türk Vatandaşlarına Aylık Bağlanması Hakkında 01.07.1976 tarih ve 2022 sayılı Kanun kapsamında engelli veya muhtaç aylığı alan öğrenciler</a:t>
            </a:r>
          </a:p>
          <a:p>
            <a:pPr algn="just"/>
            <a:r>
              <a:rPr lang="tr-TR" dirty="0"/>
              <a:t>Kredi ve Yurtlar Kurumu bursları ve benzeri burslar, başarı bursu niteliğindeki diğer hibe, yardım ve burslar, tek seferlik yardımlar söz konusu maddi yardım kapsamında kabul edilmez.</a:t>
            </a:r>
          </a:p>
          <a:p>
            <a:pPr algn="just"/>
            <a:r>
              <a:rPr lang="tr-TR" dirty="0"/>
              <a:t>Yukarıdaki kapsama uyan öğrencilere talepleri halinde ve bu durumlarını belgelendirmek kaydıyla, hareketlilik türüne göre </a:t>
            </a:r>
            <a:r>
              <a:rPr lang="tr-TR" b="1" dirty="0"/>
              <a:t>aylık 250 € İlave Hibe Desteği </a:t>
            </a:r>
            <a:r>
              <a:rPr lang="tr-TR" dirty="0"/>
              <a:t>sağlanabilecektir.</a:t>
            </a:r>
          </a:p>
          <a:p>
            <a:pPr algn="just"/>
            <a:endParaRPr lang="tr-TR" dirty="0"/>
          </a:p>
        </p:txBody>
      </p:sp>
    </p:spTree>
    <p:extLst>
      <p:ext uri="{BB962C8B-B14F-4D97-AF65-F5344CB8AC3E}">
        <p14:creationId xmlns:p14="http://schemas.microsoft.com/office/powerpoint/2010/main" val="381476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latin typeface="Georgia" panose="02040502050405020303" pitchFamily="18" charset="0"/>
              </a:rPr>
              <a:t>Hibe ve Süreler</a:t>
            </a:r>
            <a:endParaRPr lang="tr-TR" sz="2500" dirty="0"/>
          </a:p>
        </p:txBody>
      </p:sp>
      <p:sp>
        <p:nvSpPr>
          <p:cNvPr id="3" name="İçerik Yer Tutucusu 2"/>
          <p:cNvSpPr>
            <a:spLocks noGrp="1"/>
          </p:cNvSpPr>
          <p:nvPr>
            <p:ph idx="1"/>
          </p:nvPr>
        </p:nvSpPr>
        <p:spPr>
          <a:xfrm>
            <a:off x="2592925" y="1613647"/>
            <a:ext cx="8915400" cy="3777622"/>
          </a:xfrm>
        </p:spPr>
        <p:txBody>
          <a:bodyPr/>
          <a:lstStyle/>
          <a:p>
            <a:pPr algn="just"/>
            <a:r>
              <a:rPr lang="tr-TR" dirty="0"/>
              <a:t>Hibeler öğrencinin davet mektubuna göre, gün bazlı hesaplanır. Her ay 30 takvim günü olarak sayılmaktadır.</a:t>
            </a:r>
          </a:p>
          <a:p>
            <a:pPr algn="just"/>
            <a:r>
              <a:rPr lang="tr-TR" dirty="0"/>
              <a:t>İlk ödeme olarak, öngörülen toplam faaliyet süresine göre hesap edilen toplam hibenin % 80‘i ödenir.</a:t>
            </a:r>
          </a:p>
          <a:p>
            <a:pPr algn="just"/>
            <a:r>
              <a:rPr lang="tr-TR" dirty="0"/>
              <a:t>İkinci taksit, öğrenim dönemi sonunda, öğrenciye verilen katılım belgesi ve kesin gerçekleşen faaliyet süresi ve öğrencinin başarı ve sorumluluklarını yerine getirme düzeyi dikkate alınarak yapılır. Sorumluluklarını yerine getirmeyen ve/veya başarısız öğrencilerin hibelerinde kesinti yapılması söz konusudur</a:t>
            </a:r>
            <a:r>
              <a:rPr lang="tr-TR" dirty="0" smtClean="0"/>
              <a:t>.</a:t>
            </a:r>
            <a:endParaRPr lang="tr-TR" dirty="0"/>
          </a:p>
        </p:txBody>
      </p:sp>
      <p:pic>
        <p:nvPicPr>
          <p:cNvPr id="4" name="Resim 3"/>
          <p:cNvPicPr>
            <a:picLocks noChangeAspect="1"/>
          </p:cNvPicPr>
          <p:nvPr/>
        </p:nvPicPr>
        <p:blipFill>
          <a:blip r:embed="rId2"/>
          <a:stretch>
            <a:fillRect/>
          </a:stretch>
        </p:blipFill>
        <p:spPr>
          <a:xfrm>
            <a:off x="4892419" y="4784495"/>
            <a:ext cx="4063322" cy="1596311"/>
          </a:xfrm>
          <a:prstGeom prst="rect">
            <a:avLst/>
          </a:prstGeom>
        </p:spPr>
      </p:pic>
    </p:spTree>
    <p:extLst>
      <p:ext uri="{BB962C8B-B14F-4D97-AF65-F5344CB8AC3E}">
        <p14:creationId xmlns:p14="http://schemas.microsoft.com/office/powerpoint/2010/main" val="1841156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738410"/>
            <a:ext cx="8911687" cy="1280890"/>
          </a:xfrm>
        </p:spPr>
        <p:txBody>
          <a:bodyPr>
            <a:normAutofit/>
          </a:bodyPr>
          <a:lstStyle/>
          <a:p>
            <a:r>
              <a:rPr lang="tr-TR" sz="2500" b="1" dirty="0" smtClean="0">
                <a:latin typeface="Georgia" panose="02040502050405020303" pitchFamily="18" charset="0"/>
                <a:ea typeface="Cambria" panose="02040503050406030204" pitchFamily="18" charset="0"/>
              </a:rPr>
              <a:t>Başvuru Şartları</a:t>
            </a:r>
            <a:endParaRPr lang="tr-TR" sz="2500" b="1" dirty="0">
              <a:latin typeface="Georgia" panose="02040502050405020303" pitchFamily="18" charset="0"/>
              <a:ea typeface="Cambria" panose="02040503050406030204" pitchFamily="18" charset="0"/>
              <a:cs typeface="Arial" panose="020B0604020202020204" pitchFamily="34" charset="0"/>
            </a:endParaRPr>
          </a:p>
        </p:txBody>
      </p:sp>
      <p:sp>
        <p:nvSpPr>
          <p:cNvPr id="3" name="İçerik Yer Tutucusu 2"/>
          <p:cNvSpPr>
            <a:spLocks noGrp="1"/>
          </p:cNvSpPr>
          <p:nvPr>
            <p:ph idx="1"/>
          </p:nvPr>
        </p:nvSpPr>
        <p:spPr>
          <a:xfrm>
            <a:off x="2680848" y="1576629"/>
            <a:ext cx="9100844" cy="4586780"/>
          </a:xfrm>
        </p:spPr>
        <p:txBody>
          <a:bodyPr>
            <a:noAutofit/>
          </a:bodyPr>
          <a:lstStyle/>
          <a:p>
            <a:pPr>
              <a:buFont typeface="+mj-lt"/>
              <a:buAutoNum type="arabicPeriod"/>
            </a:pPr>
            <a:r>
              <a:rPr lang="tr-TR" sz="1600" dirty="0" err="1" smtClean="0">
                <a:latin typeface="Georgia" panose="02040502050405020303" pitchFamily="18" charset="0"/>
              </a:rPr>
              <a:t>Subü</a:t>
            </a:r>
            <a:r>
              <a:rPr lang="tr-TR" sz="1600" dirty="0" smtClean="0">
                <a:latin typeface="Georgia" panose="02040502050405020303" pitchFamily="18" charset="0"/>
              </a:rPr>
              <a:t> </a:t>
            </a:r>
            <a:r>
              <a:rPr lang="tr-TR" sz="1600" dirty="0">
                <a:latin typeface="Georgia" panose="02040502050405020303" pitchFamily="18" charset="0"/>
              </a:rPr>
              <a:t>de </a:t>
            </a:r>
            <a:r>
              <a:rPr lang="tr-TR" sz="1600" dirty="0" smtClean="0">
                <a:latin typeface="Georgia" panose="02040502050405020303" pitchFamily="18" charset="0"/>
              </a:rPr>
              <a:t>öğrenci olmak,</a:t>
            </a:r>
          </a:p>
          <a:p>
            <a:pPr>
              <a:buFont typeface="+mj-lt"/>
              <a:buAutoNum type="arabicPeriod"/>
            </a:pPr>
            <a:r>
              <a:rPr lang="tr-TR" sz="1600" dirty="0" smtClean="0">
                <a:latin typeface="Georgia" panose="02040502050405020303" pitchFamily="18" charset="0"/>
              </a:rPr>
              <a:t>Ön lisans ve Lisans öğrencileri için min</a:t>
            </a:r>
            <a:r>
              <a:rPr lang="tr-TR" sz="1600" dirty="0">
                <a:latin typeface="Georgia" panose="02040502050405020303" pitchFamily="18" charset="0"/>
              </a:rPr>
              <a:t>. </a:t>
            </a:r>
            <a:r>
              <a:rPr lang="tr-TR" sz="1600" dirty="0" smtClean="0">
                <a:latin typeface="Georgia" panose="02040502050405020303" pitchFamily="18" charset="0"/>
              </a:rPr>
              <a:t>2.20, </a:t>
            </a:r>
          </a:p>
          <a:p>
            <a:pPr marL="0" indent="0">
              <a:buNone/>
            </a:pPr>
            <a:r>
              <a:rPr lang="tr-TR" sz="1600" dirty="0" smtClean="0">
                <a:latin typeface="Georgia" panose="02040502050405020303" pitchFamily="18" charset="0"/>
              </a:rPr>
              <a:t>       Yüksek lisans ve Doktora öğrencileri için min. 2.50 ortalama olması gerekmektedir.</a:t>
            </a:r>
          </a:p>
          <a:p>
            <a:pPr marL="0" indent="0">
              <a:buNone/>
            </a:pPr>
            <a:endParaRPr lang="tr-TR" sz="1600" dirty="0" smtClean="0">
              <a:latin typeface="Georgia" panose="02040502050405020303" pitchFamily="18" charset="0"/>
            </a:endParaRPr>
          </a:p>
          <a:p>
            <a:pPr>
              <a:buFont typeface="+mj-lt"/>
              <a:buAutoNum type="arabicPeriod" startAt="3"/>
            </a:pPr>
            <a:r>
              <a:rPr lang="tr-TR" sz="1600" dirty="0" smtClean="0">
                <a:latin typeface="Georgia" panose="02040502050405020303" pitchFamily="18" charset="0"/>
              </a:rPr>
              <a:t>Koordinatörlüğümüzün </a:t>
            </a:r>
            <a:r>
              <a:rPr lang="tr-TR" sz="1600" dirty="0">
                <a:latin typeface="Georgia" panose="02040502050405020303" pitchFamily="18" charset="0"/>
              </a:rPr>
              <a:t>yapacağı </a:t>
            </a:r>
            <a:r>
              <a:rPr lang="tr-TR" sz="1600" dirty="0" smtClean="0">
                <a:latin typeface="Georgia" panose="02040502050405020303" pitchFamily="18" charset="0"/>
              </a:rPr>
              <a:t>yabancı dil sınavından (Hazırlık, YÖKDİL, YDS)</a:t>
            </a:r>
          </a:p>
          <a:p>
            <a:pPr lvl="1"/>
            <a:r>
              <a:rPr lang="tr-TR" dirty="0" smtClean="0">
                <a:latin typeface="Georgia" panose="02040502050405020303" pitchFamily="18" charset="0"/>
              </a:rPr>
              <a:t>Öğrenim Hareketliliği için min. 65,</a:t>
            </a:r>
          </a:p>
          <a:p>
            <a:pPr lvl="1"/>
            <a:r>
              <a:rPr lang="tr-TR" dirty="0" smtClean="0">
                <a:latin typeface="Georgia" panose="02040502050405020303" pitchFamily="18" charset="0"/>
              </a:rPr>
              <a:t>Staj </a:t>
            </a:r>
            <a:r>
              <a:rPr lang="tr-TR" dirty="0">
                <a:latin typeface="Georgia" panose="02040502050405020303" pitchFamily="18" charset="0"/>
              </a:rPr>
              <a:t>Hareketliliği için min. 50 puan </a:t>
            </a:r>
            <a:r>
              <a:rPr lang="tr-TR" dirty="0" smtClean="0">
                <a:latin typeface="Georgia" panose="02040502050405020303" pitchFamily="18" charset="0"/>
              </a:rPr>
              <a:t>almak.</a:t>
            </a:r>
          </a:p>
          <a:p>
            <a:pPr lvl="1"/>
            <a:endParaRPr lang="tr-TR" dirty="0" smtClean="0">
              <a:latin typeface="Georgia" panose="02040502050405020303" pitchFamily="18" charset="0"/>
            </a:endParaRPr>
          </a:p>
          <a:p>
            <a:r>
              <a:rPr lang="tr-TR" sz="1600" dirty="0">
                <a:latin typeface="Georgia" panose="02040502050405020303" pitchFamily="18" charset="0"/>
              </a:rPr>
              <a:t>Öğrenim Hareketliliğine başvuracak öğrencilerin 30 </a:t>
            </a:r>
            <a:r>
              <a:rPr lang="tr-TR" sz="1600" dirty="0" err="1">
                <a:latin typeface="Georgia" panose="02040502050405020303" pitchFamily="18" charset="0"/>
              </a:rPr>
              <a:t>AKTS’lik</a:t>
            </a:r>
            <a:r>
              <a:rPr lang="tr-TR" sz="1600" dirty="0">
                <a:latin typeface="Georgia" panose="02040502050405020303" pitchFamily="18" charset="0"/>
              </a:rPr>
              <a:t> ders yükünün olması </a:t>
            </a:r>
            <a:r>
              <a:rPr lang="tr-TR" sz="1600" dirty="0" smtClean="0">
                <a:latin typeface="Georgia" panose="02040502050405020303" pitchFamily="18" charset="0"/>
              </a:rPr>
              <a:t>gerekmektedir.</a:t>
            </a:r>
          </a:p>
          <a:p>
            <a:r>
              <a:rPr lang="tr-TR" sz="1600" dirty="0" err="1" smtClean="0">
                <a:latin typeface="Georgia" panose="02040502050405020303" pitchFamily="18" charset="0"/>
              </a:rPr>
              <a:t>Erasmus</a:t>
            </a:r>
            <a:r>
              <a:rPr lang="tr-TR" sz="1600" dirty="0" smtClean="0">
                <a:latin typeface="Georgia" panose="02040502050405020303" pitchFamily="18" charset="0"/>
              </a:rPr>
              <a:t> sınavı geçerliliği 1 yıldır. Dolayısıyla önceki dönemlerde girilen sınavlar geçersizdir.</a:t>
            </a:r>
          </a:p>
          <a:p>
            <a:pPr algn="just"/>
            <a:r>
              <a:rPr lang="tr-TR" sz="1600" dirty="0" smtClean="0">
                <a:latin typeface="Georgia" panose="02040502050405020303" pitchFamily="18" charset="0"/>
              </a:rPr>
              <a:t>Alttan </a:t>
            </a:r>
            <a:r>
              <a:rPr lang="tr-TR" sz="1600" dirty="0">
                <a:latin typeface="Georgia" panose="02040502050405020303" pitchFamily="18" charset="0"/>
              </a:rPr>
              <a:t>dersinizin olması başvuruya engel oluşturmaz.</a:t>
            </a:r>
          </a:p>
          <a:p>
            <a:pPr algn="just"/>
            <a:r>
              <a:rPr lang="tr-TR" sz="1600" dirty="0">
                <a:latin typeface="Georgia" panose="02040502050405020303" pitchFamily="18" charset="0"/>
              </a:rPr>
              <a:t>Ortalamanızın oluşmaması başvurmanıza engel oluşturmaz.</a:t>
            </a:r>
          </a:p>
          <a:p>
            <a:endParaRPr lang="tr-TR" sz="1600" dirty="0">
              <a:latin typeface="Georgia" panose="02040502050405020303" pitchFamily="18" charset="0"/>
            </a:endParaRPr>
          </a:p>
          <a:p>
            <a:endParaRPr lang="tr-TR" sz="1600" dirty="0" smtClean="0">
              <a:latin typeface="Georgia" panose="02040502050405020303" pitchFamily="18" charset="0"/>
            </a:endParaRPr>
          </a:p>
          <a:p>
            <a:pPr marL="457200" lvl="1" indent="0">
              <a:buNone/>
            </a:pPr>
            <a:endParaRPr lang="tr-TR" dirty="0">
              <a:latin typeface="Georgia" panose="02040502050405020303" pitchFamily="18" charset="0"/>
            </a:endParaRPr>
          </a:p>
          <a:p>
            <a:pPr marL="0" indent="0">
              <a:buNone/>
            </a:pPr>
            <a:endParaRPr lang="tr-TR" sz="1600" dirty="0" smtClean="0">
              <a:latin typeface="Georgia" panose="02040502050405020303" pitchFamily="18" charset="0"/>
            </a:endParaRPr>
          </a:p>
        </p:txBody>
      </p:sp>
    </p:spTree>
    <p:extLst>
      <p:ext uri="{BB962C8B-B14F-4D97-AF65-F5344CB8AC3E}">
        <p14:creationId xmlns:p14="http://schemas.microsoft.com/office/powerpoint/2010/main" val="632417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6638" y="763447"/>
            <a:ext cx="8911687" cy="1280890"/>
          </a:xfrm>
        </p:spPr>
        <p:txBody>
          <a:bodyPr>
            <a:normAutofit/>
          </a:bodyPr>
          <a:lstStyle/>
          <a:p>
            <a:r>
              <a:rPr lang="tr-TR" sz="2500" b="1" dirty="0" smtClean="0">
                <a:latin typeface="Georgia" panose="02040502050405020303" pitchFamily="18" charset="0"/>
              </a:rPr>
              <a:t>Değerlendirme</a:t>
            </a:r>
            <a:endParaRPr lang="tr-TR" sz="2500" b="1" dirty="0">
              <a:latin typeface="Georgia" panose="02040502050405020303" pitchFamily="18" charset="0"/>
            </a:endParaRPr>
          </a:p>
        </p:txBody>
      </p:sp>
      <p:sp>
        <p:nvSpPr>
          <p:cNvPr id="3" name="İçerik Yer Tutucusu 2"/>
          <p:cNvSpPr>
            <a:spLocks noGrp="1"/>
          </p:cNvSpPr>
          <p:nvPr>
            <p:ph idx="1"/>
          </p:nvPr>
        </p:nvSpPr>
        <p:spPr>
          <a:xfrm>
            <a:off x="2592925" y="1731745"/>
            <a:ext cx="8915400" cy="3777622"/>
          </a:xfrm>
        </p:spPr>
        <p:txBody>
          <a:bodyPr/>
          <a:lstStyle/>
          <a:p>
            <a:r>
              <a:rPr lang="tr-TR" dirty="0">
                <a:latin typeface="Georgia" panose="02040502050405020303" pitchFamily="18" charset="0"/>
              </a:rPr>
              <a:t>Öğrencilerin puan sıralaması, bölüm veya </a:t>
            </a:r>
            <a:r>
              <a:rPr lang="tr-TR" dirty="0" smtClean="0">
                <a:latin typeface="Georgia" panose="02040502050405020303" pitchFamily="18" charset="0"/>
              </a:rPr>
              <a:t>birimlere </a:t>
            </a:r>
            <a:r>
              <a:rPr lang="tr-TR" dirty="0">
                <a:latin typeface="Georgia" panose="02040502050405020303" pitchFamily="18" charset="0"/>
              </a:rPr>
              <a:t>ayrılan kontenjanlara göre ilgili </a:t>
            </a:r>
            <a:r>
              <a:rPr lang="tr-TR" dirty="0" smtClean="0">
                <a:latin typeface="Georgia" panose="02040502050405020303" pitchFamily="18" charset="0"/>
              </a:rPr>
              <a:t>bölüm/birim </a:t>
            </a:r>
            <a:r>
              <a:rPr lang="tr-TR" dirty="0">
                <a:latin typeface="Georgia" panose="02040502050405020303" pitchFamily="18" charset="0"/>
              </a:rPr>
              <a:t>içerisinde yapılır</a:t>
            </a:r>
            <a:r>
              <a:rPr lang="tr-TR" dirty="0" smtClean="0">
                <a:latin typeface="Georgia" panose="02040502050405020303" pitchFamily="18" charset="0"/>
              </a:rPr>
              <a:t>.</a:t>
            </a:r>
          </a:p>
          <a:p>
            <a:r>
              <a:rPr lang="tr-TR" dirty="0" smtClean="0">
                <a:latin typeface="Georgia" panose="02040502050405020303" pitchFamily="18" charset="0"/>
              </a:rPr>
              <a:t>%50 GANO + %50 Yabancı Dil Notu</a:t>
            </a:r>
          </a:p>
          <a:p>
            <a:r>
              <a:rPr lang="tr-TR" dirty="0" smtClean="0">
                <a:latin typeface="Georgia" panose="02040502050405020303" pitchFamily="18" charset="0"/>
              </a:rPr>
              <a:t>İlave Puanlar</a:t>
            </a:r>
          </a:p>
          <a:p>
            <a:pPr lvl="1"/>
            <a:r>
              <a:rPr lang="tr-TR" dirty="0" smtClean="0">
                <a:latin typeface="Georgia" panose="02040502050405020303" pitchFamily="18" charset="0"/>
              </a:rPr>
              <a:t>Şehit </a:t>
            </a:r>
            <a:r>
              <a:rPr lang="tr-TR" dirty="0">
                <a:latin typeface="Georgia" panose="02040502050405020303" pitchFamily="18" charset="0"/>
              </a:rPr>
              <a:t>ve gazi </a:t>
            </a:r>
            <a:r>
              <a:rPr lang="tr-TR" dirty="0" smtClean="0">
                <a:latin typeface="Georgia" panose="02040502050405020303" pitchFamily="18" charset="0"/>
              </a:rPr>
              <a:t>çocuklarına</a:t>
            </a:r>
          </a:p>
          <a:p>
            <a:pPr lvl="1"/>
            <a:r>
              <a:rPr lang="tr-TR" dirty="0">
                <a:latin typeface="Georgia" panose="02040502050405020303" pitchFamily="18" charset="0"/>
              </a:rPr>
              <a:t>Engelli </a:t>
            </a:r>
            <a:r>
              <a:rPr lang="tr-TR" dirty="0" smtClean="0">
                <a:latin typeface="Georgia" panose="02040502050405020303" pitchFamily="18" charset="0"/>
              </a:rPr>
              <a:t>öğrencilere</a:t>
            </a:r>
          </a:p>
          <a:p>
            <a:pPr lvl="1"/>
            <a:r>
              <a:rPr lang="tr-TR" dirty="0">
                <a:latin typeface="Georgia" panose="02040502050405020303" pitchFamily="18" charset="0"/>
              </a:rPr>
              <a:t>Çocuk </a:t>
            </a:r>
            <a:r>
              <a:rPr lang="tr-TR" dirty="0" smtClean="0">
                <a:latin typeface="Georgia" panose="02040502050405020303" pitchFamily="18" charset="0"/>
              </a:rPr>
              <a:t>koruma kanunu kapsamında hak kazanımı elde etmiş öğrencilere</a:t>
            </a:r>
          </a:p>
          <a:p>
            <a:pPr lvl="1"/>
            <a:r>
              <a:rPr lang="tr-TR" dirty="0" smtClean="0">
                <a:latin typeface="Georgia" panose="02040502050405020303" pitchFamily="18" charset="0"/>
              </a:rPr>
              <a:t>Başvuru </a:t>
            </a:r>
            <a:r>
              <a:rPr lang="tr-TR" dirty="0">
                <a:latin typeface="Georgia" panose="02040502050405020303" pitchFamily="18" charset="0"/>
              </a:rPr>
              <a:t>esnasında davet mektubu sunma</a:t>
            </a:r>
          </a:p>
          <a:p>
            <a:pPr marL="0" indent="0">
              <a:buNone/>
            </a:pPr>
            <a:endParaRPr lang="tr-TR" dirty="0">
              <a:latin typeface="Georgia" panose="02040502050405020303" pitchFamily="18" charset="0"/>
            </a:endParaRPr>
          </a:p>
        </p:txBody>
      </p:sp>
      <p:pic>
        <p:nvPicPr>
          <p:cNvPr id="2050" name="Picture 2" descr="Eras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090" y="4895188"/>
            <a:ext cx="3544133" cy="151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27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737487"/>
            <a:ext cx="8911687" cy="1280890"/>
          </a:xfrm>
        </p:spPr>
        <p:txBody>
          <a:bodyPr>
            <a:normAutofit/>
          </a:bodyPr>
          <a:lstStyle/>
          <a:p>
            <a:r>
              <a:rPr lang="tr-TR" sz="2500" b="1" dirty="0" smtClean="0">
                <a:latin typeface="Georgia" panose="02040502050405020303" pitchFamily="18" charset="0"/>
              </a:rPr>
              <a:t>Başvuru Süreci </a:t>
            </a:r>
            <a:br>
              <a:rPr lang="tr-TR" sz="2500" b="1" dirty="0" smtClean="0">
                <a:latin typeface="Georgia" panose="02040502050405020303" pitchFamily="18" charset="0"/>
              </a:rPr>
            </a:br>
            <a:endParaRPr lang="tr-TR" sz="2500" b="1" dirty="0">
              <a:latin typeface="Georgia" panose="02040502050405020303" pitchFamily="18" charset="0"/>
            </a:endParaRPr>
          </a:p>
        </p:txBody>
      </p:sp>
      <p:sp>
        <p:nvSpPr>
          <p:cNvPr id="3" name="İçerik Yer Tutucusu 2"/>
          <p:cNvSpPr>
            <a:spLocks noGrp="1"/>
          </p:cNvSpPr>
          <p:nvPr>
            <p:ph idx="1"/>
          </p:nvPr>
        </p:nvSpPr>
        <p:spPr>
          <a:xfrm>
            <a:off x="2589212" y="1377932"/>
            <a:ext cx="8915400" cy="3777622"/>
          </a:xfrm>
        </p:spPr>
        <p:txBody>
          <a:bodyPr/>
          <a:lstStyle/>
          <a:p>
            <a:r>
              <a:rPr lang="tr-TR" dirty="0"/>
              <a:t>Sisteme giriş yapmak için öncelikli olarak </a:t>
            </a:r>
            <a:r>
              <a:rPr lang="tr-TR" b="1" u="sng" dirty="0">
                <a:solidFill>
                  <a:srgbClr val="0070C0"/>
                </a:solidFill>
              </a:rPr>
              <a:t>https://erasmusbasvuru.ua.gov.tr </a:t>
            </a:r>
            <a:r>
              <a:rPr lang="tr-TR" dirty="0"/>
              <a:t>adresinde yer alan </a:t>
            </a:r>
            <a:r>
              <a:rPr lang="tr-TR" b="1" dirty="0"/>
              <a:t>e-Devlet ile Giriş </a:t>
            </a:r>
            <a:r>
              <a:rPr lang="tr-TR" dirty="0"/>
              <a:t>butonuna tıklamanız gerekmektedir. </a:t>
            </a:r>
            <a:endParaRPr lang="tr-TR" dirty="0" smtClean="0"/>
          </a:p>
          <a:p>
            <a:pPr marL="0" indent="0">
              <a:buNone/>
            </a:pPr>
            <a:endParaRPr lang="tr-TR" dirty="0"/>
          </a:p>
        </p:txBody>
      </p:sp>
      <p:pic>
        <p:nvPicPr>
          <p:cNvPr id="4" name="Resim 3"/>
          <p:cNvPicPr>
            <a:picLocks noChangeAspect="1"/>
          </p:cNvPicPr>
          <p:nvPr/>
        </p:nvPicPr>
        <p:blipFill>
          <a:blip r:embed="rId2"/>
          <a:stretch>
            <a:fillRect/>
          </a:stretch>
        </p:blipFill>
        <p:spPr>
          <a:xfrm>
            <a:off x="2981417" y="2451819"/>
            <a:ext cx="8130989" cy="3236567"/>
          </a:xfrm>
          <a:prstGeom prst="rect">
            <a:avLst/>
          </a:prstGeom>
        </p:spPr>
      </p:pic>
    </p:spTree>
    <p:extLst>
      <p:ext uri="{BB962C8B-B14F-4D97-AF65-F5344CB8AC3E}">
        <p14:creationId xmlns:p14="http://schemas.microsoft.com/office/powerpoint/2010/main" val="126531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635579" y="1909483"/>
            <a:ext cx="6566258" cy="3543550"/>
          </a:xfrm>
          <a:prstGeom prst="rect">
            <a:avLst/>
          </a:prstGeom>
        </p:spPr>
      </p:pic>
      <p:sp>
        <p:nvSpPr>
          <p:cNvPr id="3" name="İçerik Yer Tutucusu 2"/>
          <p:cNvSpPr>
            <a:spLocks noGrp="1"/>
          </p:cNvSpPr>
          <p:nvPr>
            <p:ph idx="1"/>
          </p:nvPr>
        </p:nvSpPr>
        <p:spPr>
          <a:xfrm>
            <a:off x="2523761" y="1051612"/>
            <a:ext cx="8915400" cy="5700879"/>
          </a:xfrm>
        </p:spPr>
        <p:txBody>
          <a:bodyPr/>
          <a:lstStyle/>
          <a:p>
            <a:r>
              <a:rPr lang="tr-TR" dirty="0"/>
              <a:t>Açılan sayfada e-Devlet sistemine giriş yapıldıktan sonra otomatik olarak başvuru sayfasına yönlendirilir</a:t>
            </a:r>
            <a:r>
              <a:rPr lang="tr-TR" dirty="0" smtClean="0"/>
              <a:t>.</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solidFill>
                  <a:srgbClr val="FF0000"/>
                </a:solidFill>
              </a:rPr>
              <a:t>Yabancı öğrenci olup, henüz e-devleti olmayan öğrencilerin ofisimizi bilgilendirmesi gerekmektedir.</a:t>
            </a:r>
          </a:p>
        </p:txBody>
      </p:sp>
    </p:spTree>
    <p:extLst>
      <p:ext uri="{BB962C8B-B14F-4D97-AF65-F5344CB8AC3E}">
        <p14:creationId xmlns:p14="http://schemas.microsoft.com/office/powerpoint/2010/main" val="2327355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7018" y="1000628"/>
            <a:ext cx="8915400" cy="3777622"/>
          </a:xfrm>
        </p:spPr>
        <p:txBody>
          <a:bodyPr/>
          <a:lstStyle/>
          <a:p>
            <a:pPr algn="just"/>
            <a:r>
              <a:rPr lang="tr-TR" b="1" dirty="0"/>
              <a:t>E-Devlet ile giriş sağlandıktan sonra </a:t>
            </a:r>
            <a:r>
              <a:rPr lang="tr-TR" dirty="0"/>
              <a:t>TURNA sisteminde kayıtlı kurum yetkilisinin yönlendirildiği ekranda KVKK kapsamında kullanılan </a:t>
            </a:r>
            <a:r>
              <a:rPr lang="tr-TR" b="1" dirty="0"/>
              <a:t>açık rıza metnini</a:t>
            </a:r>
            <a:r>
              <a:rPr lang="tr-TR" dirty="0"/>
              <a:t> inceledikten sonra </a:t>
            </a:r>
            <a:r>
              <a:rPr lang="tr-TR" b="1" dirty="0"/>
              <a:t>kabul edip “Gönder” butonuna tıklanması gerekmektedir.</a:t>
            </a:r>
          </a:p>
        </p:txBody>
      </p:sp>
      <p:pic>
        <p:nvPicPr>
          <p:cNvPr id="4" name="Resim 3"/>
          <p:cNvPicPr>
            <a:picLocks noChangeAspect="1"/>
          </p:cNvPicPr>
          <p:nvPr/>
        </p:nvPicPr>
        <p:blipFill>
          <a:blip r:embed="rId2"/>
          <a:stretch>
            <a:fillRect/>
          </a:stretch>
        </p:blipFill>
        <p:spPr>
          <a:xfrm>
            <a:off x="3711742" y="2590799"/>
            <a:ext cx="6525952" cy="3843445"/>
          </a:xfrm>
          <a:prstGeom prst="rect">
            <a:avLst/>
          </a:prstGeom>
        </p:spPr>
      </p:pic>
    </p:spTree>
    <p:extLst>
      <p:ext uri="{BB962C8B-B14F-4D97-AF65-F5344CB8AC3E}">
        <p14:creationId xmlns:p14="http://schemas.microsoft.com/office/powerpoint/2010/main" val="129819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834476"/>
            <a:ext cx="8911687" cy="1280890"/>
          </a:xfrm>
        </p:spPr>
        <p:txBody>
          <a:bodyPr>
            <a:normAutofit/>
          </a:bodyPr>
          <a:lstStyle/>
          <a:p>
            <a:r>
              <a:rPr lang="tr-TR" sz="2500" b="1" dirty="0" err="1" smtClean="0">
                <a:latin typeface="Georgia" panose="02040502050405020303" pitchFamily="18" charset="0"/>
              </a:rPr>
              <a:t>Erasmus</a:t>
            </a:r>
            <a:r>
              <a:rPr lang="tr-TR" sz="2500" b="1" dirty="0" smtClean="0">
                <a:latin typeface="Georgia" panose="02040502050405020303" pitchFamily="18" charset="0"/>
              </a:rPr>
              <a:t> </a:t>
            </a:r>
            <a:r>
              <a:rPr lang="tr-TR" sz="2500" b="1" dirty="0" smtClean="0">
                <a:latin typeface="Georgia" panose="02040502050405020303" pitchFamily="18" charset="0"/>
              </a:rPr>
              <a:t>Nedir</a:t>
            </a:r>
            <a:r>
              <a:rPr lang="tr-TR" sz="2500" b="1" dirty="0" smtClean="0">
                <a:latin typeface="Georgia" panose="02040502050405020303" pitchFamily="18" charset="0"/>
              </a:rPr>
              <a:t>?</a:t>
            </a:r>
            <a:endParaRPr lang="tr-TR" sz="2500" b="1" dirty="0">
              <a:latin typeface="Georgia" panose="02040502050405020303" pitchFamily="18" charset="0"/>
            </a:endParaRPr>
          </a:p>
        </p:txBody>
      </p:sp>
      <p:sp>
        <p:nvSpPr>
          <p:cNvPr id="3" name="İçerik Yer Tutucusu 2"/>
          <p:cNvSpPr>
            <a:spLocks noGrp="1"/>
          </p:cNvSpPr>
          <p:nvPr>
            <p:ph idx="1"/>
          </p:nvPr>
        </p:nvSpPr>
        <p:spPr>
          <a:xfrm>
            <a:off x="2589212" y="1737947"/>
            <a:ext cx="8915400" cy="3777622"/>
          </a:xfrm>
        </p:spPr>
        <p:txBody>
          <a:bodyPr/>
          <a:lstStyle/>
          <a:p>
            <a:r>
              <a:rPr lang="tr-TR" dirty="0" smtClean="0">
                <a:latin typeface="Georgia" panose="02040502050405020303" pitchFamily="18" charset="0"/>
              </a:rPr>
              <a:t>AB’nin yurt dışı değişim programı ve teşvik projesidir.</a:t>
            </a:r>
          </a:p>
          <a:p>
            <a:r>
              <a:rPr lang="tr-TR" dirty="0">
                <a:latin typeface="Georgia" panose="02040502050405020303" pitchFamily="18" charset="0"/>
              </a:rPr>
              <a:t>Bir dünya projesidir ve 7 den 70 e  herkes katılabilir</a:t>
            </a:r>
            <a:r>
              <a:rPr lang="tr-TR" dirty="0" smtClean="0">
                <a:latin typeface="Georgia" panose="02040502050405020303" pitchFamily="18" charset="0"/>
              </a:rPr>
              <a:t>.</a:t>
            </a:r>
          </a:p>
          <a:p>
            <a:r>
              <a:rPr lang="tr-TR" dirty="0" smtClean="0">
                <a:latin typeface="Georgia" panose="02040502050405020303" pitchFamily="18" charset="0"/>
              </a:rPr>
              <a:t>Program 1987 yılında yürütülmeye başlanmıştır.</a:t>
            </a:r>
          </a:p>
          <a:p>
            <a:endParaRPr lang="tr-TR" dirty="0" smtClean="0">
              <a:latin typeface="Georgia" panose="02040502050405020303" pitchFamily="18" charset="0"/>
            </a:endParaRPr>
          </a:p>
          <a:p>
            <a:endParaRPr lang="tr-TR" dirty="0" smtClean="0">
              <a:latin typeface="Georgia" panose="02040502050405020303" pitchFamily="18" charset="0"/>
            </a:endParaRPr>
          </a:p>
        </p:txBody>
      </p:sp>
      <p:pic>
        <p:nvPicPr>
          <p:cNvPr id="1026" name="Picture 2" descr="LEONARDO DA VINCI PROGRAMI VE İNGİLTERE | Londinium Yurtdışı Eğit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982" y="3626758"/>
            <a:ext cx="2005805" cy="1133973"/>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560" y="3626758"/>
            <a:ext cx="1973409" cy="1133973"/>
          </a:xfrm>
          <a:prstGeom prst="rect">
            <a:avLst/>
          </a:prstGeom>
        </p:spPr>
      </p:pic>
      <p:pic>
        <p:nvPicPr>
          <p:cNvPr id="6" name="Resim 5"/>
          <p:cNvPicPr>
            <a:picLocks noChangeAspect="1"/>
          </p:cNvPicPr>
          <p:nvPr/>
        </p:nvPicPr>
        <p:blipFill>
          <a:blip r:embed="rId4"/>
          <a:stretch>
            <a:fillRect/>
          </a:stretch>
        </p:blipFill>
        <p:spPr>
          <a:xfrm>
            <a:off x="5315004" y="4760731"/>
            <a:ext cx="2157338" cy="1268489"/>
          </a:xfrm>
          <a:prstGeom prst="rect">
            <a:avLst/>
          </a:prstGeom>
        </p:spPr>
      </p:pic>
    </p:spTree>
    <p:extLst>
      <p:ext uri="{BB962C8B-B14F-4D97-AF65-F5344CB8AC3E}">
        <p14:creationId xmlns:p14="http://schemas.microsoft.com/office/powerpoint/2010/main" val="333207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7494" y="977153"/>
            <a:ext cx="8915400" cy="3777622"/>
          </a:xfrm>
        </p:spPr>
        <p:txBody>
          <a:bodyPr/>
          <a:lstStyle/>
          <a:p>
            <a:pPr algn="just"/>
            <a:r>
              <a:rPr lang="tr-TR" dirty="0" smtClean="0"/>
              <a:t>Tercih ekranı aşamasında tercihler yapıldıktan sonra “</a:t>
            </a:r>
            <a:r>
              <a:rPr lang="tr-TR" dirty="0"/>
              <a:t>İleri” butonuna tıkladığınızda “Tercih Kayıt Onayı” ekranı açılacaktır. Tercih kayıtlarınızı “Evet “butonuna tıklayarak onayladıktan sonra bir sonraki aşamaya geçiş sağlanacaktır.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405" y="2315600"/>
            <a:ext cx="6382449" cy="2839340"/>
          </a:xfrm>
          <a:prstGeom prst="rect">
            <a:avLst/>
          </a:prstGeom>
        </p:spPr>
      </p:pic>
      <p:sp>
        <p:nvSpPr>
          <p:cNvPr id="5" name="İçerik Yer Tutucusu 2"/>
          <p:cNvSpPr txBox="1">
            <a:spLocks/>
          </p:cNvSpPr>
          <p:nvPr/>
        </p:nvSpPr>
        <p:spPr>
          <a:xfrm>
            <a:off x="2517494" y="5378824"/>
            <a:ext cx="8915400" cy="14791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tr-TR" dirty="0" err="1"/>
              <a:t>Erasmus</a:t>
            </a:r>
            <a:r>
              <a:rPr lang="tr-TR" dirty="0"/>
              <a:t> Değişim </a:t>
            </a:r>
            <a:r>
              <a:rPr lang="tr-TR" dirty="0" err="1"/>
              <a:t>Programları’ndan</a:t>
            </a:r>
            <a:r>
              <a:rPr lang="tr-TR" dirty="0"/>
              <a:t> daha önce faydalanan adaylar “</a:t>
            </a:r>
            <a:r>
              <a:rPr lang="tr-TR" dirty="0" err="1"/>
              <a:t>Erasmus</a:t>
            </a:r>
            <a:r>
              <a:rPr lang="tr-TR" dirty="0"/>
              <a:t> Değişim </a:t>
            </a:r>
            <a:r>
              <a:rPr lang="tr-TR" dirty="0" err="1"/>
              <a:t>Programları’ndan</a:t>
            </a:r>
            <a:r>
              <a:rPr lang="tr-TR" dirty="0"/>
              <a:t> daha önce yararlandınız mı?” sorusunu işaretlemelidir. </a:t>
            </a:r>
            <a:r>
              <a:rPr lang="tr-TR" dirty="0" smtClean="0"/>
              <a:t>İşaretleme yapmayan adaylar tespit edildiği takdirde başvuruları geçersiz sayılır.</a:t>
            </a:r>
            <a:endParaRPr lang="tr-TR" dirty="0"/>
          </a:p>
        </p:txBody>
      </p:sp>
    </p:spTree>
    <p:extLst>
      <p:ext uri="{BB962C8B-B14F-4D97-AF65-F5344CB8AC3E}">
        <p14:creationId xmlns:p14="http://schemas.microsoft.com/office/powerpoint/2010/main" val="2353937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59279"/>
            <a:ext cx="8911687" cy="1280890"/>
          </a:xfrm>
        </p:spPr>
        <p:txBody>
          <a:bodyPr/>
          <a:lstStyle/>
          <a:p>
            <a:r>
              <a:rPr lang="tr-TR" sz="2500" b="1" dirty="0" smtClean="0">
                <a:latin typeface="Georgia" panose="02040502050405020303" pitchFamily="18" charset="0"/>
              </a:rPr>
              <a:t>Tercihler</a:t>
            </a:r>
            <a:r>
              <a:rPr lang="tr-TR" dirty="0" smtClean="0">
                <a:latin typeface="Georgia" panose="02040502050405020303" pitchFamily="18" charset="0"/>
              </a:rPr>
              <a:t>	</a:t>
            </a:r>
            <a:endParaRPr lang="tr-TR" dirty="0">
              <a:latin typeface="Georgia" panose="02040502050405020303" pitchFamily="18" charset="0"/>
            </a:endParaRPr>
          </a:p>
        </p:txBody>
      </p:sp>
      <p:sp>
        <p:nvSpPr>
          <p:cNvPr id="3" name="İçerik Yer Tutucusu 2"/>
          <p:cNvSpPr>
            <a:spLocks noGrp="1"/>
          </p:cNvSpPr>
          <p:nvPr>
            <p:ph idx="1"/>
          </p:nvPr>
        </p:nvSpPr>
        <p:spPr/>
        <p:txBody>
          <a:bodyPr>
            <a:normAutofit/>
          </a:bodyPr>
          <a:lstStyle/>
          <a:p>
            <a:r>
              <a:rPr lang="tr-TR" sz="1600" dirty="0" smtClean="0">
                <a:latin typeface="Georgia" panose="02040502050405020303" pitchFamily="18" charset="0"/>
              </a:rPr>
              <a:t>Öğrenim H. için her öğrencinin </a:t>
            </a:r>
            <a:r>
              <a:rPr lang="tr-TR" sz="1600" b="1" dirty="0" smtClean="0">
                <a:latin typeface="Georgia" panose="02040502050405020303" pitchFamily="18" charset="0"/>
              </a:rPr>
              <a:t>5 tercih hakkı </a:t>
            </a:r>
            <a:r>
              <a:rPr lang="tr-TR" sz="1600" dirty="0" smtClean="0">
                <a:latin typeface="Georgia" panose="02040502050405020303" pitchFamily="18" charset="0"/>
              </a:rPr>
              <a:t>bulunacaktır.</a:t>
            </a:r>
          </a:p>
          <a:p>
            <a:r>
              <a:rPr lang="tr-TR" sz="1600" dirty="0" smtClean="0">
                <a:latin typeface="Georgia" panose="02040502050405020303" pitchFamily="18" charset="0"/>
              </a:rPr>
              <a:t>Partnerlerimizin sitelerine girip imkanlarından ve ders eşleştirmeniz için ders içeriklerine göz atmanız gerekmektedir. (Bu konuda bölüm koordinatörlerinizden yardım alabilirsiniz.)</a:t>
            </a:r>
          </a:p>
          <a:p>
            <a:r>
              <a:rPr lang="tr-TR" sz="1600" dirty="0" smtClean="0">
                <a:latin typeface="Georgia" panose="02040502050405020303" pitchFamily="18" charset="0"/>
              </a:rPr>
              <a:t>İkili anlaşmalar listesinde bulunmayan fakat sizin gitmek istediğiniz bir üniversite var ise bölüm koordinatörleriniz ya da koordinatörlüğümüz ile  görüşüp anlaşma yapmak için yardım isteyebilirsiniz.</a:t>
            </a:r>
          </a:p>
          <a:p>
            <a:endParaRPr lang="tr-TR" sz="1600" dirty="0" smtClean="0">
              <a:latin typeface="Georgia" panose="02040502050405020303" pitchFamily="18" charset="0"/>
            </a:endParaRPr>
          </a:p>
        </p:txBody>
      </p:sp>
    </p:spTree>
    <p:extLst>
      <p:ext uri="{BB962C8B-B14F-4D97-AF65-F5344CB8AC3E}">
        <p14:creationId xmlns:p14="http://schemas.microsoft.com/office/powerpoint/2010/main" val="427862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latin typeface="Georgia" panose="02040502050405020303" pitchFamily="18" charset="0"/>
              </a:rPr>
              <a:t>Bölüm Koordinatörlerin Listesi</a:t>
            </a:r>
            <a:br>
              <a:rPr lang="tr-TR" sz="2500" b="1" dirty="0">
                <a:latin typeface="Georgia" panose="02040502050405020303" pitchFamily="18" charset="0"/>
              </a:rPr>
            </a:br>
            <a:endParaRPr lang="tr-TR" sz="2500" b="1" dirty="0">
              <a:latin typeface="Georgia" panose="02040502050405020303"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397977"/>
            <a:ext cx="8911687" cy="5143500"/>
          </a:xfrm>
        </p:spPr>
      </p:pic>
    </p:spTree>
    <p:extLst>
      <p:ext uri="{BB962C8B-B14F-4D97-AF65-F5344CB8AC3E}">
        <p14:creationId xmlns:p14="http://schemas.microsoft.com/office/powerpoint/2010/main" val="1828140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728613"/>
            <a:ext cx="8911687" cy="1280890"/>
          </a:xfrm>
        </p:spPr>
        <p:txBody>
          <a:bodyPr>
            <a:normAutofit/>
          </a:bodyPr>
          <a:lstStyle/>
          <a:p>
            <a:r>
              <a:rPr lang="tr-TR" sz="2500" b="1" dirty="0" err="1" smtClean="0">
                <a:latin typeface="Georgia" panose="02040502050405020303" pitchFamily="18" charset="0"/>
              </a:rPr>
              <a:t>Erasmus</a:t>
            </a:r>
            <a:r>
              <a:rPr lang="tr-TR" sz="2500" b="1" dirty="0" smtClean="0">
                <a:latin typeface="Georgia" panose="02040502050405020303" pitchFamily="18" charset="0"/>
              </a:rPr>
              <a:t> Hareketlilik Türleri</a:t>
            </a:r>
            <a:endParaRPr lang="tr-TR" sz="2500" b="1" dirty="0">
              <a:latin typeface="Georgia" panose="02040502050405020303" pitchFamily="18" charset="0"/>
            </a:endParaRPr>
          </a:p>
        </p:txBody>
      </p:sp>
      <p:sp>
        <p:nvSpPr>
          <p:cNvPr id="3" name="İçerik Yer Tutucusu 2"/>
          <p:cNvSpPr>
            <a:spLocks noGrp="1"/>
          </p:cNvSpPr>
          <p:nvPr>
            <p:ph idx="1"/>
          </p:nvPr>
        </p:nvSpPr>
        <p:spPr>
          <a:xfrm>
            <a:off x="2592925" y="1667435"/>
            <a:ext cx="8915400" cy="3777622"/>
          </a:xfrm>
        </p:spPr>
        <p:txBody>
          <a:bodyPr/>
          <a:lstStyle/>
          <a:p>
            <a:r>
              <a:rPr lang="tr-TR" sz="1600" dirty="0" smtClean="0">
                <a:latin typeface="Georgia" panose="02040502050405020303" pitchFamily="18" charset="0"/>
              </a:rPr>
              <a:t>Karşı kurum uygulamaları</a:t>
            </a:r>
          </a:p>
          <a:p>
            <a:pPr marL="800100" lvl="1" indent="-342900">
              <a:buFont typeface="+mj-lt"/>
              <a:buAutoNum type="arabicPeriod"/>
            </a:pPr>
            <a:r>
              <a:rPr lang="tr-TR" dirty="0" smtClean="0">
                <a:latin typeface="Georgia" panose="02040502050405020303" pitchFamily="18" charset="0"/>
              </a:rPr>
              <a:t>Yüz yüze eğitim (</a:t>
            </a:r>
            <a:r>
              <a:rPr lang="tr-TR" dirty="0" err="1" smtClean="0">
                <a:latin typeface="Georgia" panose="02040502050405020303" pitchFamily="18" charset="0"/>
              </a:rPr>
              <a:t>Physical</a:t>
            </a:r>
            <a:r>
              <a:rPr lang="tr-TR" dirty="0" smtClean="0">
                <a:latin typeface="Georgia" panose="02040502050405020303" pitchFamily="18" charset="0"/>
              </a:rPr>
              <a:t> Learning, Hibeli)</a:t>
            </a:r>
          </a:p>
          <a:p>
            <a:pPr marL="800100" lvl="1" indent="-342900">
              <a:buFont typeface="+mj-lt"/>
              <a:buAutoNum type="arabicPeriod"/>
            </a:pPr>
            <a:r>
              <a:rPr lang="tr-TR" dirty="0" smtClean="0">
                <a:latin typeface="Georgia" panose="02040502050405020303" pitchFamily="18" charset="0"/>
              </a:rPr>
              <a:t>Karma eğitim (</a:t>
            </a:r>
            <a:r>
              <a:rPr lang="tr-TR" dirty="0" err="1" smtClean="0">
                <a:latin typeface="Georgia" panose="02040502050405020303" pitchFamily="18" charset="0"/>
              </a:rPr>
              <a:t>Blended</a:t>
            </a:r>
            <a:r>
              <a:rPr lang="tr-TR" dirty="0" smtClean="0">
                <a:latin typeface="Georgia" panose="02040502050405020303" pitchFamily="18" charset="0"/>
              </a:rPr>
              <a:t> </a:t>
            </a:r>
            <a:r>
              <a:rPr lang="tr-TR" dirty="0" err="1" smtClean="0">
                <a:latin typeface="Georgia" panose="02040502050405020303" pitchFamily="18" charset="0"/>
              </a:rPr>
              <a:t>Mobility</a:t>
            </a:r>
            <a:r>
              <a:rPr lang="tr-TR" dirty="0">
                <a:latin typeface="Georgia" panose="02040502050405020303" pitchFamily="18" charset="0"/>
              </a:rPr>
              <a:t>, Kısmi </a:t>
            </a:r>
            <a:r>
              <a:rPr lang="tr-TR" dirty="0" smtClean="0">
                <a:latin typeface="Georgia" panose="02040502050405020303" pitchFamily="18" charset="0"/>
              </a:rPr>
              <a:t>Hibeli)</a:t>
            </a:r>
          </a:p>
          <a:p>
            <a:pPr marL="800100" lvl="1" indent="-342900">
              <a:buFont typeface="+mj-lt"/>
              <a:buAutoNum type="arabicPeriod"/>
            </a:pPr>
            <a:r>
              <a:rPr lang="tr-TR" dirty="0" smtClean="0">
                <a:latin typeface="Georgia" panose="02040502050405020303" pitchFamily="18" charset="0"/>
              </a:rPr>
              <a:t>Uzaktan eğitim (</a:t>
            </a:r>
            <a:r>
              <a:rPr lang="tr-TR" dirty="0" err="1" smtClean="0">
                <a:latin typeface="Georgia" panose="02040502050405020303" pitchFamily="18" charset="0"/>
              </a:rPr>
              <a:t>Distance</a:t>
            </a:r>
            <a:r>
              <a:rPr lang="tr-TR" dirty="0" smtClean="0">
                <a:latin typeface="Georgia" panose="02040502050405020303" pitchFamily="18" charset="0"/>
              </a:rPr>
              <a:t> Learning)</a:t>
            </a:r>
          </a:p>
          <a:p>
            <a:pPr marL="1257300" lvl="2" indent="-342900">
              <a:buFont typeface="+mj-lt"/>
              <a:buAutoNum type="alphaUcPeriod"/>
            </a:pPr>
            <a:r>
              <a:rPr lang="tr-TR" sz="1600" dirty="0" smtClean="0">
                <a:latin typeface="Georgia" panose="02040502050405020303" pitchFamily="18" charset="0"/>
              </a:rPr>
              <a:t>Türkiye’de kalarak (</a:t>
            </a:r>
            <a:r>
              <a:rPr lang="tr-TR" sz="1600" dirty="0" err="1" smtClean="0">
                <a:latin typeface="Georgia" panose="02040502050405020303" pitchFamily="18" charset="0"/>
              </a:rPr>
              <a:t>Hibesiz</a:t>
            </a:r>
            <a:r>
              <a:rPr lang="tr-TR" sz="1600" dirty="0" smtClean="0">
                <a:latin typeface="Georgia" panose="02040502050405020303" pitchFamily="18" charset="0"/>
              </a:rPr>
              <a:t>)</a:t>
            </a:r>
          </a:p>
          <a:p>
            <a:pPr marL="1257300" lvl="2" indent="-342900">
              <a:buFont typeface="+mj-lt"/>
              <a:buAutoNum type="alphaUcPeriod"/>
            </a:pPr>
            <a:r>
              <a:rPr lang="tr-TR" sz="1600" dirty="0" smtClean="0">
                <a:latin typeface="Georgia" panose="02040502050405020303" pitchFamily="18" charset="0"/>
              </a:rPr>
              <a:t>Misafir kurumun bulunduğu ülke ve şehre </a:t>
            </a:r>
            <a:r>
              <a:rPr lang="tr-TR" sz="1600" dirty="0">
                <a:latin typeface="Georgia" panose="02040502050405020303" pitchFamily="18" charset="0"/>
              </a:rPr>
              <a:t>giderek (Hibeli</a:t>
            </a:r>
            <a:r>
              <a:rPr lang="tr-TR" sz="1600" dirty="0" smtClean="0">
                <a:latin typeface="Georgia" panose="02040502050405020303" pitchFamily="18" charset="0"/>
              </a:rPr>
              <a:t>)</a:t>
            </a:r>
          </a:p>
          <a:p>
            <a:pPr lvl="2"/>
            <a:endParaRPr lang="tr-TR" dirty="0"/>
          </a:p>
        </p:txBody>
      </p:sp>
    </p:spTree>
    <p:extLst>
      <p:ext uri="{BB962C8B-B14F-4D97-AF65-F5344CB8AC3E}">
        <p14:creationId xmlns:p14="http://schemas.microsoft.com/office/powerpoint/2010/main" val="150814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latin typeface="Georgia" panose="02040502050405020303" pitchFamily="18" charset="0"/>
              </a:rPr>
              <a:t>İletişim</a:t>
            </a:r>
            <a:r>
              <a:rPr lang="tr-TR" sz="2500" b="1" dirty="0">
                <a:latin typeface="Georgia" panose="02040502050405020303" pitchFamily="18" charset="0"/>
              </a:rPr>
              <a:t> </a:t>
            </a:r>
            <a:r>
              <a:rPr lang="tr-TR" sz="2500" b="1" dirty="0" smtClean="0">
                <a:latin typeface="Georgia" panose="02040502050405020303" pitchFamily="18" charset="0"/>
              </a:rPr>
              <a:t>Adresimiz</a:t>
            </a:r>
            <a:endParaRPr lang="tr-TR" sz="2500" b="1" dirty="0">
              <a:latin typeface="Georgia" panose="02040502050405020303" pitchFamily="18" charset="0"/>
            </a:endParaRPr>
          </a:p>
        </p:txBody>
      </p:sp>
      <p:sp>
        <p:nvSpPr>
          <p:cNvPr id="3" name="İçerik Yer Tutucusu 2"/>
          <p:cNvSpPr>
            <a:spLocks noGrp="1"/>
          </p:cNvSpPr>
          <p:nvPr>
            <p:ph idx="1"/>
          </p:nvPr>
        </p:nvSpPr>
        <p:spPr>
          <a:xfrm>
            <a:off x="2589212" y="1559859"/>
            <a:ext cx="8915400" cy="2635623"/>
          </a:xfrm>
        </p:spPr>
        <p:txBody>
          <a:bodyPr>
            <a:normAutofit/>
          </a:bodyPr>
          <a:lstStyle/>
          <a:p>
            <a:r>
              <a:rPr lang="tr-TR" sz="1600" b="1" dirty="0">
                <a:latin typeface="Georgia" panose="02040502050405020303" pitchFamily="18" charset="0"/>
              </a:rPr>
              <a:t>e</a:t>
            </a:r>
            <a:r>
              <a:rPr lang="tr-TR" sz="1600" b="1" dirty="0" smtClean="0">
                <a:latin typeface="Georgia" panose="02040502050405020303" pitchFamily="18" charset="0"/>
              </a:rPr>
              <a:t>rasmus@subu.edu.tr</a:t>
            </a:r>
          </a:p>
          <a:p>
            <a:r>
              <a:rPr lang="tr-TR" sz="1600" dirty="0" smtClean="0">
                <a:latin typeface="Georgia" panose="02040502050405020303" pitchFamily="18" charset="0"/>
              </a:rPr>
              <a:t>Mail </a:t>
            </a:r>
            <a:r>
              <a:rPr lang="tr-TR" sz="1600" dirty="0">
                <a:latin typeface="Georgia" panose="02040502050405020303" pitchFamily="18" charset="0"/>
              </a:rPr>
              <a:t>gönderirken dikkat edilecek hususlar</a:t>
            </a:r>
            <a:r>
              <a:rPr lang="tr-TR" sz="1600" dirty="0" smtClean="0">
                <a:latin typeface="Georgia" panose="02040502050405020303" pitchFamily="18" charset="0"/>
              </a:rPr>
              <a:t>:</a:t>
            </a:r>
          </a:p>
          <a:p>
            <a:pPr lvl="1"/>
            <a:r>
              <a:rPr lang="tr-TR" dirty="0">
                <a:latin typeface="Georgia" panose="02040502050405020303" pitchFamily="18" charset="0"/>
              </a:rPr>
              <a:t>Cevap </a:t>
            </a:r>
            <a:r>
              <a:rPr lang="tr-TR" dirty="0" smtClean="0">
                <a:latin typeface="Georgia" panose="02040502050405020303" pitchFamily="18" charset="0"/>
              </a:rPr>
              <a:t>için </a:t>
            </a:r>
            <a:r>
              <a:rPr lang="tr-TR" dirty="0">
                <a:latin typeface="Georgia" panose="02040502050405020303" pitchFamily="18" charset="0"/>
              </a:rPr>
              <a:t>makul bir </a:t>
            </a:r>
            <a:r>
              <a:rPr lang="tr-TR" dirty="0" smtClean="0">
                <a:latin typeface="Georgia" panose="02040502050405020303" pitchFamily="18" charset="0"/>
              </a:rPr>
              <a:t>süre </a:t>
            </a:r>
            <a:r>
              <a:rPr lang="tr-TR" dirty="0">
                <a:latin typeface="Georgia" panose="02040502050405020303" pitchFamily="18" charset="0"/>
              </a:rPr>
              <a:t>(</a:t>
            </a:r>
            <a:r>
              <a:rPr lang="tr-TR" dirty="0" smtClean="0">
                <a:latin typeface="Georgia" panose="02040502050405020303" pitchFamily="18" charset="0"/>
              </a:rPr>
              <a:t>birkaç gün</a:t>
            </a:r>
            <a:r>
              <a:rPr lang="tr-TR" dirty="0">
                <a:latin typeface="Georgia" panose="02040502050405020303" pitchFamily="18" charset="0"/>
              </a:rPr>
              <a:t>) </a:t>
            </a:r>
            <a:r>
              <a:rPr lang="tr-TR" dirty="0" smtClean="0">
                <a:latin typeface="Georgia" panose="02040502050405020303" pitchFamily="18" charset="0"/>
              </a:rPr>
              <a:t>beklenmeli.</a:t>
            </a:r>
          </a:p>
          <a:p>
            <a:pPr lvl="1"/>
            <a:r>
              <a:rPr lang="tr-TR" dirty="0" smtClean="0">
                <a:latin typeface="Georgia" panose="02040502050405020303" pitchFamily="18" charset="0"/>
              </a:rPr>
              <a:t>Eğer </a:t>
            </a:r>
            <a:r>
              <a:rPr lang="tr-TR" dirty="0">
                <a:latin typeface="Georgia" panose="02040502050405020303" pitchFamily="18" charset="0"/>
              </a:rPr>
              <a:t>bir cevap maili yazılıyorsa size </a:t>
            </a:r>
            <a:r>
              <a:rPr lang="tr-TR" dirty="0" smtClean="0">
                <a:latin typeface="Georgia" panose="02040502050405020303" pitchFamily="18" charset="0"/>
              </a:rPr>
              <a:t>gönderilen </a:t>
            </a:r>
            <a:r>
              <a:rPr lang="tr-TR" dirty="0">
                <a:latin typeface="Georgia" panose="02040502050405020303" pitchFamily="18" charset="0"/>
              </a:rPr>
              <a:t>maile </a:t>
            </a:r>
            <a:r>
              <a:rPr lang="tr-TR" dirty="0" smtClean="0">
                <a:latin typeface="Georgia" panose="02040502050405020303" pitchFamily="18" charset="0"/>
              </a:rPr>
              <a:t>cevap verilerek </a:t>
            </a:r>
            <a:r>
              <a:rPr lang="tr-TR" dirty="0">
                <a:latin typeface="Georgia" panose="02040502050405020303" pitchFamily="18" charset="0"/>
              </a:rPr>
              <a:t>yazılmalı</a:t>
            </a:r>
            <a:r>
              <a:rPr lang="tr-TR" dirty="0" smtClean="0">
                <a:latin typeface="Georgia" panose="02040502050405020303" pitchFamily="18" charset="0"/>
              </a:rPr>
              <a:t>.</a:t>
            </a:r>
          </a:p>
          <a:p>
            <a:pPr lvl="1"/>
            <a:r>
              <a:rPr lang="tr-TR" dirty="0" smtClean="0">
                <a:latin typeface="Georgia" panose="02040502050405020303" pitchFamily="18" charset="0"/>
              </a:rPr>
              <a:t>Kendinizi tanıtmalı, durumunuzu belirtmeli, daha sonra sorunuzu sormalısınız. </a:t>
            </a:r>
          </a:p>
          <a:p>
            <a:pPr lvl="1"/>
            <a:r>
              <a:rPr lang="tr-TR" dirty="0" smtClean="0">
                <a:latin typeface="Georgia" panose="02040502050405020303" pitchFamily="18" charset="0"/>
              </a:rPr>
              <a:t>Öğrenci uzantılı mail adresi kullanılmalı.</a:t>
            </a:r>
          </a:p>
          <a:p>
            <a:pPr lvl="1"/>
            <a:r>
              <a:rPr lang="tr-TR" dirty="0">
                <a:latin typeface="Georgia" panose="02040502050405020303" pitchFamily="18" charset="0"/>
              </a:rPr>
              <a:t>Farklı mail adreslerinden mail </a:t>
            </a:r>
            <a:r>
              <a:rPr lang="tr-TR" dirty="0" smtClean="0">
                <a:latin typeface="Georgia" panose="02040502050405020303" pitchFamily="18" charset="0"/>
              </a:rPr>
              <a:t>gönderilmemeli.</a:t>
            </a:r>
          </a:p>
        </p:txBody>
      </p:sp>
      <p:sp>
        <p:nvSpPr>
          <p:cNvPr id="4" name="İçerik Yer Tutucusu 2"/>
          <p:cNvSpPr txBox="1">
            <a:spLocks/>
          </p:cNvSpPr>
          <p:nvPr/>
        </p:nvSpPr>
        <p:spPr>
          <a:xfrm>
            <a:off x="2589212" y="4607860"/>
            <a:ext cx="8915400" cy="13088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1600" b="1" dirty="0" smtClean="0">
                <a:latin typeface="Georgia" panose="02040502050405020303" pitchFamily="18" charset="0"/>
              </a:rPr>
              <a:t>Öğrenci Danışma Günleri</a:t>
            </a:r>
          </a:p>
          <a:p>
            <a:pPr lvl="1"/>
            <a:r>
              <a:rPr lang="tr-TR" sz="1400" b="1" dirty="0" smtClean="0">
                <a:latin typeface="Georgia" panose="02040502050405020303" pitchFamily="18" charset="0"/>
              </a:rPr>
              <a:t>Pazartesi, Çarşamba, Cuma</a:t>
            </a:r>
          </a:p>
          <a:p>
            <a:pPr lvl="2"/>
            <a:r>
              <a:rPr lang="tr-TR" b="1" dirty="0" smtClean="0">
                <a:latin typeface="Georgia" panose="02040502050405020303" pitchFamily="18" charset="0"/>
              </a:rPr>
              <a:t>09:00 – 12:30</a:t>
            </a:r>
          </a:p>
        </p:txBody>
      </p:sp>
    </p:spTree>
    <p:extLst>
      <p:ext uri="{BB962C8B-B14F-4D97-AF65-F5344CB8AC3E}">
        <p14:creationId xmlns:p14="http://schemas.microsoft.com/office/powerpoint/2010/main" val="348026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66214" y="5425440"/>
            <a:ext cx="8915400" cy="3777622"/>
          </a:xfrm>
        </p:spPr>
        <p:txBody>
          <a:bodyPr/>
          <a:lstStyle/>
          <a:p>
            <a:pPr marL="0" indent="0" algn="r">
              <a:buNone/>
            </a:pPr>
            <a:r>
              <a:rPr lang="tr-TR" dirty="0" smtClean="0"/>
              <a:t>Dinlediğiniz için teşekkür ederiz. </a:t>
            </a:r>
            <a:r>
              <a:rPr lang="tr-TR" dirty="0" smtClean="0">
                <a:sym typeface="Wingdings" panose="05000000000000000000" pitchFamily="2" charset="2"/>
              </a:rPr>
              <a:t>: )</a:t>
            </a:r>
            <a:endParaRPr lang="tr-TR" dirty="0"/>
          </a:p>
        </p:txBody>
      </p:sp>
    </p:spTree>
    <p:extLst>
      <p:ext uri="{BB962C8B-B14F-4D97-AF65-F5344CB8AC3E}">
        <p14:creationId xmlns:p14="http://schemas.microsoft.com/office/powerpoint/2010/main" val="193797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86512"/>
            <a:ext cx="8911687" cy="1280890"/>
          </a:xfrm>
        </p:spPr>
        <p:txBody>
          <a:bodyPr>
            <a:normAutofit/>
          </a:bodyPr>
          <a:lstStyle/>
          <a:p>
            <a:pPr algn="ctr"/>
            <a:r>
              <a:rPr lang="tr-TR" sz="2500" b="1" dirty="0">
                <a:latin typeface="Georgia" panose="02040502050405020303" pitchFamily="18" charset="0"/>
                <a:ea typeface="Cambria" panose="02040503050406030204" pitchFamily="18" charset="0"/>
              </a:rPr>
              <a:t>Avantajları Nelerdir?</a:t>
            </a:r>
            <a:endParaRPr lang="tr-TR" sz="2500" b="1" dirty="0">
              <a:latin typeface="Georgia" panose="02040502050405020303" pitchFamily="18" charset="0"/>
            </a:endParaRPr>
          </a:p>
        </p:txBody>
      </p:sp>
      <p:sp>
        <p:nvSpPr>
          <p:cNvPr id="3" name="İçerik Yer Tutucusu 2"/>
          <p:cNvSpPr>
            <a:spLocks noGrp="1"/>
          </p:cNvSpPr>
          <p:nvPr>
            <p:ph sz="half" idx="1"/>
          </p:nvPr>
        </p:nvSpPr>
        <p:spPr>
          <a:xfrm>
            <a:off x="2604517" y="1905000"/>
            <a:ext cx="4313864" cy="3777622"/>
          </a:xfrm>
        </p:spPr>
        <p:txBody>
          <a:bodyPr>
            <a:normAutofit fontScale="92500" lnSpcReduction="10000"/>
          </a:bodyPr>
          <a:lstStyle/>
          <a:p>
            <a:r>
              <a:rPr lang="tr-TR" sz="1600" dirty="0">
                <a:latin typeface="Georgia" panose="02040502050405020303" pitchFamily="18" charset="0"/>
              </a:rPr>
              <a:t>Hibe </a:t>
            </a:r>
            <a:r>
              <a:rPr lang="tr-TR" sz="1600" dirty="0" smtClean="0">
                <a:latin typeface="Georgia" panose="02040502050405020303" pitchFamily="18" charset="0"/>
              </a:rPr>
              <a:t>desteği,</a:t>
            </a:r>
          </a:p>
          <a:p>
            <a:r>
              <a:rPr lang="tr-TR" sz="1600" dirty="0" smtClean="0">
                <a:latin typeface="Georgia" panose="02040502050405020303" pitchFamily="18" charset="0"/>
              </a:rPr>
              <a:t>Vize başvurularında kolaylık sağlar, </a:t>
            </a:r>
          </a:p>
          <a:p>
            <a:r>
              <a:rPr lang="tr-TR" sz="1600" dirty="0" smtClean="0">
                <a:latin typeface="Georgia" panose="02040502050405020303" pitchFamily="18" charset="0"/>
              </a:rPr>
              <a:t>Harçsız pasaport</a:t>
            </a:r>
            <a:r>
              <a:rPr lang="tr-TR" sz="1600" dirty="0">
                <a:latin typeface="Georgia" panose="02040502050405020303" pitchFamily="18" charset="0"/>
              </a:rPr>
              <a:t>,</a:t>
            </a:r>
            <a:endParaRPr lang="tr-TR" sz="1600" dirty="0" smtClean="0">
              <a:latin typeface="Georgia" panose="02040502050405020303" pitchFamily="18" charset="0"/>
            </a:endParaRPr>
          </a:p>
          <a:p>
            <a:r>
              <a:rPr lang="tr-TR" sz="1600" dirty="0" smtClean="0">
                <a:latin typeface="Georgia" panose="02040502050405020303" pitchFamily="18" charset="0"/>
              </a:rPr>
              <a:t>Misafir kuruma herhangi </a:t>
            </a:r>
            <a:r>
              <a:rPr lang="tr-TR" sz="1600" dirty="0">
                <a:latin typeface="Georgia" panose="02040502050405020303" pitchFamily="18" charset="0"/>
              </a:rPr>
              <a:t>bir kayıt ya da harç ücreti </a:t>
            </a:r>
            <a:r>
              <a:rPr lang="tr-TR" sz="1600" dirty="0" smtClean="0">
                <a:latin typeface="Georgia" panose="02040502050405020303" pitchFamily="18" charset="0"/>
              </a:rPr>
              <a:t>ödenmez.</a:t>
            </a:r>
          </a:p>
        </p:txBody>
      </p:sp>
      <p:sp>
        <p:nvSpPr>
          <p:cNvPr id="7" name="İçerik Yer Tutucusu 6"/>
          <p:cNvSpPr>
            <a:spLocks noGrp="1"/>
          </p:cNvSpPr>
          <p:nvPr>
            <p:ph sz="half" idx="2"/>
          </p:nvPr>
        </p:nvSpPr>
        <p:spPr>
          <a:xfrm>
            <a:off x="6637001" y="1844161"/>
            <a:ext cx="5161085" cy="4726968"/>
          </a:xfrm>
        </p:spPr>
        <p:txBody>
          <a:bodyPr>
            <a:normAutofit fontScale="92500" lnSpcReduction="10000"/>
          </a:bodyPr>
          <a:lstStyle/>
          <a:p>
            <a:pPr lvl="1">
              <a:lnSpc>
                <a:spcPct val="150000"/>
              </a:lnSpc>
            </a:pPr>
            <a:r>
              <a:rPr lang="tr-TR" dirty="0" smtClean="0">
                <a:latin typeface="Georgia" panose="02040502050405020303" pitchFamily="18" charset="0"/>
              </a:rPr>
              <a:t>Yabancı </a:t>
            </a:r>
            <a:r>
              <a:rPr lang="tr-TR" dirty="0">
                <a:latin typeface="Georgia" panose="02040502050405020303" pitchFamily="18" charset="0"/>
              </a:rPr>
              <a:t>dilde eğitim alma tecrübesi,</a:t>
            </a:r>
          </a:p>
          <a:p>
            <a:pPr lvl="1">
              <a:lnSpc>
                <a:spcPct val="150000"/>
              </a:lnSpc>
            </a:pPr>
            <a:r>
              <a:rPr lang="tr-TR" dirty="0" smtClean="0">
                <a:latin typeface="Georgia" panose="02040502050405020303" pitchFamily="18" charset="0"/>
              </a:rPr>
              <a:t>Yeni </a:t>
            </a:r>
            <a:r>
              <a:rPr lang="tr-TR" dirty="0">
                <a:latin typeface="Georgia" panose="02040502050405020303" pitchFamily="18" charset="0"/>
              </a:rPr>
              <a:t>kültürlerle tanışma, yeni arkadaşlıklar kurma şansı (Network</a:t>
            </a:r>
            <a:r>
              <a:rPr lang="tr-TR" dirty="0" smtClean="0">
                <a:latin typeface="Georgia" panose="02040502050405020303" pitchFamily="18" charset="0"/>
              </a:rPr>
              <a:t>),</a:t>
            </a:r>
          </a:p>
          <a:p>
            <a:pPr lvl="1">
              <a:lnSpc>
                <a:spcPct val="150000"/>
              </a:lnSpc>
            </a:pPr>
            <a:endParaRPr lang="tr-TR" dirty="0">
              <a:latin typeface="Georgia" panose="02040502050405020303" pitchFamily="18" charset="0"/>
            </a:endParaRPr>
          </a:p>
          <a:p>
            <a:pPr lvl="1">
              <a:lnSpc>
                <a:spcPct val="150000"/>
              </a:lnSpc>
            </a:pPr>
            <a:endParaRPr lang="tr-TR" dirty="0" smtClean="0">
              <a:latin typeface="Georgia" panose="02040502050405020303" pitchFamily="18" charset="0"/>
            </a:endParaRPr>
          </a:p>
          <a:p>
            <a:pPr lvl="1">
              <a:lnSpc>
                <a:spcPct val="150000"/>
              </a:lnSpc>
            </a:pPr>
            <a:endParaRPr lang="tr-TR" dirty="0">
              <a:latin typeface="Georgia" panose="02040502050405020303" pitchFamily="18" charset="0"/>
            </a:endParaRPr>
          </a:p>
          <a:p>
            <a:pPr lvl="1">
              <a:lnSpc>
                <a:spcPct val="150000"/>
              </a:lnSpc>
            </a:pPr>
            <a:endParaRPr lang="tr-TR" dirty="0">
              <a:latin typeface="Georgia" panose="02040502050405020303" pitchFamily="18" charset="0"/>
            </a:endParaRPr>
          </a:p>
          <a:p>
            <a:pPr lvl="1">
              <a:lnSpc>
                <a:spcPct val="150000"/>
              </a:lnSpc>
            </a:pPr>
            <a:r>
              <a:rPr lang="tr-TR" dirty="0">
                <a:latin typeface="Georgia" panose="02040502050405020303" pitchFamily="18" charset="0"/>
              </a:rPr>
              <a:t>Özgeçmişinize, akademik gelişiminize </a:t>
            </a:r>
            <a:r>
              <a:rPr lang="tr-TR" dirty="0" smtClean="0">
                <a:latin typeface="Georgia" panose="02040502050405020303" pitchFamily="18" charset="0"/>
              </a:rPr>
              <a:t>katkı sağlar.</a:t>
            </a:r>
            <a:endParaRPr lang="tr-TR" dirty="0">
              <a:latin typeface="Georgia" panose="02040502050405020303" pitchFamily="18" charset="0"/>
            </a:endParaRPr>
          </a:p>
          <a:p>
            <a:pPr lvl="1">
              <a:lnSpc>
                <a:spcPct val="150000"/>
              </a:lnSpc>
            </a:pPr>
            <a:r>
              <a:rPr lang="tr-TR" dirty="0" smtClean="0">
                <a:latin typeface="Georgia" panose="02040502050405020303" pitchFamily="18" charset="0"/>
              </a:rPr>
              <a:t>Dış çevreyi ve kendinizi keşfetme fırsatı verir.</a:t>
            </a:r>
          </a:p>
          <a:p>
            <a:pPr lvl="1">
              <a:lnSpc>
                <a:spcPct val="150000"/>
              </a:lnSpc>
            </a:pPr>
            <a:r>
              <a:rPr lang="tr-TR" dirty="0" smtClean="0">
                <a:latin typeface="Georgia" panose="02040502050405020303" pitchFamily="18" charset="0"/>
              </a:rPr>
              <a:t>İş bulma şansınızı arttırır.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081" y="4195765"/>
            <a:ext cx="3794920" cy="2079651"/>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056" y="3212784"/>
            <a:ext cx="2958354" cy="1647561"/>
          </a:xfrm>
          <a:prstGeom prst="rect">
            <a:avLst/>
          </a:prstGeom>
        </p:spPr>
      </p:pic>
    </p:spTree>
    <p:extLst>
      <p:ext uri="{BB962C8B-B14F-4D97-AF65-F5344CB8AC3E}">
        <p14:creationId xmlns:p14="http://schemas.microsoft.com/office/powerpoint/2010/main" val="11742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4" y="729618"/>
            <a:ext cx="8911687" cy="1280890"/>
          </a:xfrm>
        </p:spPr>
        <p:txBody>
          <a:bodyPr>
            <a:normAutofit/>
          </a:bodyPr>
          <a:lstStyle/>
          <a:p>
            <a:r>
              <a:rPr lang="tr-TR" sz="2500" b="1" dirty="0" err="1" smtClean="0">
                <a:latin typeface="Georgia" panose="02040502050405020303" pitchFamily="18" charset="0"/>
              </a:rPr>
              <a:t>Erasmus</a:t>
            </a:r>
            <a:r>
              <a:rPr lang="tr-TR" sz="2500" b="1" dirty="0" smtClean="0">
                <a:latin typeface="Georgia" panose="02040502050405020303" pitchFamily="18" charset="0"/>
              </a:rPr>
              <a:t> Öğrenci Hareketliliği Türleri	</a:t>
            </a:r>
            <a:endParaRPr lang="tr-TR" sz="2500" b="1" dirty="0">
              <a:latin typeface="Georgia" panose="02040502050405020303" pitchFamily="18" charset="0"/>
            </a:endParaRPr>
          </a:p>
        </p:txBody>
      </p:sp>
      <p:sp>
        <p:nvSpPr>
          <p:cNvPr id="3" name="İçerik Yer Tutucusu 2"/>
          <p:cNvSpPr>
            <a:spLocks noGrp="1"/>
          </p:cNvSpPr>
          <p:nvPr>
            <p:ph sz="half" idx="1"/>
          </p:nvPr>
        </p:nvSpPr>
        <p:spPr/>
        <p:txBody>
          <a:bodyPr/>
          <a:lstStyle/>
          <a:p>
            <a:pPr marL="0" indent="0">
              <a:buNone/>
            </a:pPr>
            <a:r>
              <a:rPr lang="tr-TR" b="1" dirty="0" smtClean="0">
                <a:latin typeface="Georgia" panose="02040502050405020303" pitchFamily="18" charset="0"/>
              </a:rPr>
              <a:t>1. Öğrenim Hareketliliği	</a:t>
            </a:r>
          </a:p>
          <a:p>
            <a:endParaRPr lang="tr-TR" b="1" dirty="0">
              <a:latin typeface="Georgia" panose="02040502050405020303" pitchFamily="18" charset="0"/>
            </a:endParaRPr>
          </a:p>
          <a:p>
            <a:pPr marL="0" indent="0">
              <a:buNone/>
            </a:pPr>
            <a:endParaRPr lang="tr-TR" b="1" dirty="0">
              <a:latin typeface="Georgia" panose="02040502050405020303" pitchFamily="18" charset="0"/>
            </a:endParaRPr>
          </a:p>
        </p:txBody>
      </p:sp>
      <p:sp>
        <p:nvSpPr>
          <p:cNvPr id="4" name="İçerik Yer Tutucusu 3"/>
          <p:cNvSpPr>
            <a:spLocks noGrp="1"/>
          </p:cNvSpPr>
          <p:nvPr>
            <p:ph sz="half" idx="2"/>
          </p:nvPr>
        </p:nvSpPr>
        <p:spPr/>
        <p:txBody>
          <a:bodyPr/>
          <a:lstStyle/>
          <a:p>
            <a:pPr marL="0" indent="0">
              <a:buNone/>
            </a:pPr>
            <a:r>
              <a:rPr lang="tr-TR" b="1" dirty="0" smtClean="0">
                <a:latin typeface="Georgia" panose="02040502050405020303" pitchFamily="18" charset="0"/>
              </a:rPr>
              <a:t>2. Staj Hareketliliği</a:t>
            </a:r>
            <a:endParaRPr lang="tr-TR" b="1" dirty="0">
              <a:latin typeface="Georgia" panose="02040502050405020303" pitchFamily="18" charset="0"/>
            </a:endParaRPr>
          </a:p>
        </p:txBody>
      </p:sp>
      <p:pic>
        <p:nvPicPr>
          <p:cNvPr id="1026" name="Picture 2" descr="Üniversiteler ne zaman açılacak? Üniversitede dersler ne zaman başlayacak,  güz yarıyılı dersleri yüz yüze mi olacak, online mı? 2021 üniversite  kayıtları ne zaman alınacak? - Son Dakika Eğitim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636" y="2832518"/>
            <a:ext cx="4084251" cy="2161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yundai Endonezya'da elektrikli modeller için fabrika açt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076" y="2832518"/>
            <a:ext cx="4084251" cy="216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6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pPr marL="457200" indent="-457200">
              <a:buFont typeface="+mj-lt"/>
              <a:buAutoNum type="arabicPeriod"/>
            </a:pPr>
            <a:r>
              <a:rPr lang="tr-TR" sz="2500" b="1" dirty="0" smtClean="0">
                <a:latin typeface="Georgia" panose="02040502050405020303" pitchFamily="18" charset="0"/>
              </a:rPr>
              <a:t>Öğrenci </a:t>
            </a:r>
            <a:r>
              <a:rPr lang="tr-TR" sz="2500" b="1" dirty="0">
                <a:latin typeface="Georgia" panose="02040502050405020303" pitchFamily="18" charset="0"/>
              </a:rPr>
              <a:t>Öğrenim </a:t>
            </a:r>
            <a:r>
              <a:rPr lang="tr-TR" sz="2500" b="1" dirty="0" smtClean="0">
                <a:latin typeface="Georgia" panose="02040502050405020303" pitchFamily="18" charset="0"/>
              </a:rPr>
              <a:t>Hareketliliği</a:t>
            </a:r>
            <a:endParaRPr lang="tr-TR" sz="2500" dirty="0"/>
          </a:p>
        </p:txBody>
      </p:sp>
      <p:sp>
        <p:nvSpPr>
          <p:cNvPr id="3" name="İçerik Yer Tutucusu 2"/>
          <p:cNvSpPr>
            <a:spLocks noGrp="1"/>
          </p:cNvSpPr>
          <p:nvPr>
            <p:ph idx="1"/>
          </p:nvPr>
        </p:nvSpPr>
        <p:spPr>
          <a:xfrm>
            <a:off x="2589212" y="1503485"/>
            <a:ext cx="8915400" cy="4407737"/>
          </a:xfrm>
        </p:spPr>
        <p:txBody>
          <a:bodyPr>
            <a:normAutofit/>
          </a:bodyPr>
          <a:lstStyle/>
          <a:p>
            <a:pPr algn="just"/>
            <a:r>
              <a:rPr lang="tr-TR" sz="1600" dirty="0" smtClean="0">
                <a:latin typeface="Georgia" panose="02040502050405020303" pitchFamily="18" charset="0"/>
              </a:rPr>
              <a:t>Katılımcının bir </a:t>
            </a:r>
            <a:r>
              <a:rPr lang="tr-TR" sz="1600" dirty="0">
                <a:latin typeface="Georgia" panose="02040502050405020303" pitchFamily="18" charset="0"/>
              </a:rPr>
              <a:t>akademik yıl içerisinde eğitimlerinin bir (veya iki) dönemini, Avrupa Birliği üyesi bir ülkedeki anlaşmalı bir yükseköğretim kurumunda gerçekleştirmesidir.</a:t>
            </a:r>
            <a:endParaRPr lang="tr-TR" sz="1600" dirty="0" smtClean="0">
              <a:latin typeface="Georgia" panose="02040502050405020303" pitchFamily="18" charset="0"/>
            </a:endParaRPr>
          </a:p>
          <a:p>
            <a:pPr algn="just"/>
            <a:r>
              <a:rPr lang="tr-TR" sz="1600" b="1" dirty="0" smtClean="0">
                <a:latin typeface="Georgia" panose="02040502050405020303" pitchFamily="18" charset="0"/>
              </a:rPr>
              <a:t>Ön Lisans, </a:t>
            </a:r>
            <a:r>
              <a:rPr lang="tr-TR" sz="1600" b="1" dirty="0">
                <a:latin typeface="Georgia" panose="02040502050405020303" pitchFamily="18" charset="0"/>
              </a:rPr>
              <a:t>lisans, yüksek lisans veya doktora </a:t>
            </a:r>
            <a:r>
              <a:rPr lang="tr-TR" sz="1600" dirty="0" smtClean="0">
                <a:latin typeface="Georgia" panose="02040502050405020303" pitchFamily="18" charset="0"/>
              </a:rPr>
              <a:t>kademelerinde okuyan öğrenciler Hareketliliğe başvuru yapabilir.</a:t>
            </a:r>
          </a:p>
          <a:p>
            <a:pPr algn="just"/>
            <a:r>
              <a:rPr lang="tr-TR" sz="1600" dirty="0" smtClean="0">
                <a:latin typeface="Georgia" panose="02040502050405020303" pitchFamily="18" charset="0"/>
              </a:rPr>
              <a:t>Faaliyet süresi, her bir öğrenim kademesi için ayrı ayrı geçerli olmak üzere </a:t>
            </a:r>
            <a:r>
              <a:rPr lang="tr-TR" sz="1600" b="1" dirty="0" smtClean="0">
                <a:latin typeface="Georgia" panose="02040502050405020303" pitchFamily="18" charset="0"/>
              </a:rPr>
              <a:t>2 ilâ 12 ay arasında bir süre</a:t>
            </a:r>
            <a:r>
              <a:rPr lang="tr-TR" sz="1600" dirty="0" smtClean="0">
                <a:latin typeface="Georgia" panose="02040502050405020303" pitchFamily="18" charset="0"/>
              </a:rPr>
              <a:t> (1, 2 veya bazı ülkelerin sistemlerine göre 3 dönem) olabilir. </a:t>
            </a:r>
          </a:p>
          <a:p>
            <a:pPr algn="just"/>
            <a:r>
              <a:rPr lang="tr-TR" sz="1600" dirty="0" smtClean="0">
                <a:latin typeface="Georgia" panose="02040502050405020303" pitchFamily="18" charset="0"/>
              </a:rPr>
              <a:t>Faaliyet</a:t>
            </a:r>
            <a:r>
              <a:rPr lang="tr-TR" sz="1600" dirty="0">
                <a:latin typeface="Georgia" panose="02040502050405020303" pitchFamily="18" charset="0"/>
              </a:rPr>
              <a:t>, öğrenim süresi içerisinde her sınıfta gerçekleştirilebilir</a:t>
            </a:r>
            <a:r>
              <a:rPr lang="tr-TR" sz="1600" dirty="0" smtClean="0">
                <a:latin typeface="Georgia" panose="02040502050405020303" pitchFamily="18" charset="0"/>
              </a:rPr>
              <a:t>.</a:t>
            </a:r>
          </a:p>
          <a:p>
            <a:r>
              <a:rPr lang="tr-TR" sz="1600" dirty="0">
                <a:latin typeface="Georgia" panose="02040502050405020303" pitchFamily="18" charset="0"/>
              </a:rPr>
              <a:t>Öğrenim Hareketliliğine başvuracak öğrencilerin 30 </a:t>
            </a:r>
            <a:r>
              <a:rPr lang="tr-TR" sz="1600" dirty="0" err="1">
                <a:latin typeface="Georgia" panose="02040502050405020303" pitchFamily="18" charset="0"/>
              </a:rPr>
              <a:t>AKTS’lik</a:t>
            </a:r>
            <a:r>
              <a:rPr lang="tr-TR" sz="1600" dirty="0">
                <a:latin typeface="Georgia" panose="02040502050405020303" pitchFamily="18" charset="0"/>
              </a:rPr>
              <a:t> ders yükünün olması gerekmektedir.</a:t>
            </a:r>
          </a:p>
        </p:txBody>
      </p:sp>
      <p:pic>
        <p:nvPicPr>
          <p:cNvPr id="1026" name="Picture 2" descr="Erasmus Öğrenci Değişim Progra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391" y="4960881"/>
            <a:ext cx="6002539" cy="167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61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30317" y="694448"/>
            <a:ext cx="8911687" cy="1280890"/>
          </a:xfrm>
        </p:spPr>
        <p:txBody>
          <a:bodyPr>
            <a:normAutofit/>
          </a:bodyPr>
          <a:lstStyle/>
          <a:p>
            <a:r>
              <a:rPr lang="tr-TR" sz="2500" b="1" dirty="0" smtClean="0">
                <a:latin typeface="Georgia" panose="02040502050405020303" pitchFamily="18" charset="0"/>
              </a:rPr>
              <a:t>Hangi Üniversitelerde </a:t>
            </a:r>
            <a:r>
              <a:rPr lang="tr-TR" sz="2500" b="1" dirty="0">
                <a:latin typeface="Georgia" panose="02040502050405020303" pitchFamily="18" charset="0"/>
              </a:rPr>
              <a:t>H</a:t>
            </a:r>
            <a:r>
              <a:rPr lang="tr-TR" sz="2500" b="1" dirty="0" smtClean="0">
                <a:latin typeface="Georgia" panose="02040502050405020303" pitchFamily="18" charset="0"/>
              </a:rPr>
              <a:t>areketlilik Yapılabilir?</a:t>
            </a:r>
            <a:endParaRPr lang="tr-TR" sz="2500" b="1" dirty="0">
              <a:latin typeface="Georgia" panose="02040502050405020303" pitchFamily="18" charset="0"/>
            </a:endParaRPr>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smtClean="0"/>
          </a:p>
          <a:p>
            <a:pPr marL="0" indent="0">
              <a:buNone/>
            </a:pPr>
            <a:endParaRPr lang="tr-TR" dirty="0" smtClean="0"/>
          </a:p>
          <a:p>
            <a:pPr marL="0" indent="0">
              <a:buNone/>
            </a:pPr>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1" y="1334894"/>
            <a:ext cx="9051804" cy="5127452"/>
          </a:xfrm>
          <a:prstGeom prst="rect">
            <a:avLst/>
          </a:prstGeom>
        </p:spPr>
      </p:pic>
    </p:spTree>
    <p:extLst>
      <p:ext uri="{BB962C8B-B14F-4D97-AF65-F5344CB8AC3E}">
        <p14:creationId xmlns:p14="http://schemas.microsoft.com/office/powerpoint/2010/main" val="316134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2592925" y="668071"/>
            <a:ext cx="8911687" cy="1280890"/>
          </a:xfrm>
        </p:spPr>
        <p:txBody>
          <a:bodyPr>
            <a:normAutofit/>
          </a:bodyPr>
          <a:lstStyle/>
          <a:p>
            <a:pPr marL="457200" indent="-457200">
              <a:buFont typeface="+mj-lt"/>
              <a:buAutoNum type="arabicPeriod" startAt="2"/>
            </a:pPr>
            <a:r>
              <a:rPr lang="tr-TR" sz="2500" b="1" dirty="0">
                <a:latin typeface="Georgia" panose="02040502050405020303" pitchFamily="18" charset="0"/>
              </a:rPr>
              <a:t>Öğrenci Staj </a:t>
            </a:r>
            <a:r>
              <a:rPr lang="tr-TR" sz="2500" b="1" dirty="0" smtClean="0">
                <a:latin typeface="Georgia" panose="02040502050405020303" pitchFamily="18" charset="0"/>
              </a:rPr>
              <a:t>Hareketliliği</a:t>
            </a:r>
            <a:endParaRPr lang="tr-TR" sz="2500" dirty="0"/>
          </a:p>
        </p:txBody>
      </p:sp>
      <p:sp>
        <p:nvSpPr>
          <p:cNvPr id="8" name="İçerik Yer Tutucusu 7"/>
          <p:cNvSpPr>
            <a:spLocks noGrp="1"/>
          </p:cNvSpPr>
          <p:nvPr>
            <p:ph idx="1"/>
          </p:nvPr>
        </p:nvSpPr>
        <p:spPr>
          <a:xfrm>
            <a:off x="2589212" y="1440683"/>
            <a:ext cx="8915400" cy="4006222"/>
          </a:xfrm>
        </p:spPr>
        <p:txBody>
          <a:bodyPr>
            <a:noAutofit/>
          </a:bodyPr>
          <a:lstStyle/>
          <a:p>
            <a:pPr algn="just"/>
            <a:r>
              <a:rPr lang="tr-TR" sz="1500" dirty="0" smtClean="0">
                <a:latin typeface="Georgia" panose="02040502050405020303" pitchFamily="18" charset="0"/>
              </a:rPr>
              <a:t>Öğrenci Staj Hareketliliği faaliyeti, katılımcının yurtdışındaki bir işletmede, bir araştırma enstitüsünde, bir laboratuvarda veya akademik çalışma alanıyla ilgili bir kurum veya kuruluşta staj yapmasıdır.</a:t>
            </a:r>
          </a:p>
          <a:p>
            <a:pPr algn="just"/>
            <a:r>
              <a:rPr lang="tr-TR" sz="1500" dirty="0" smtClean="0">
                <a:latin typeface="Georgia" panose="02040502050405020303" pitchFamily="18" charset="0"/>
              </a:rPr>
              <a:t>Faaliyet </a:t>
            </a:r>
            <a:r>
              <a:rPr lang="tr-TR" sz="1500" dirty="0">
                <a:latin typeface="Georgia" panose="02040502050405020303" pitchFamily="18" charset="0"/>
              </a:rPr>
              <a:t>süresi, </a:t>
            </a:r>
            <a:r>
              <a:rPr lang="tr-TR" sz="1500" b="1" dirty="0">
                <a:latin typeface="Georgia" panose="02040502050405020303" pitchFamily="18" charset="0"/>
              </a:rPr>
              <a:t>her bir öğrenim kademesi için ayrı ayrı </a:t>
            </a:r>
            <a:r>
              <a:rPr lang="tr-TR" sz="1500" dirty="0">
                <a:latin typeface="Georgia" panose="02040502050405020303" pitchFamily="18" charset="0"/>
              </a:rPr>
              <a:t>geçerli olmak üzere </a:t>
            </a:r>
            <a:r>
              <a:rPr lang="tr-TR" sz="1500" b="1" dirty="0">
                <a:latin typeface="Georgia" panose="02040502050405020303" pitchFamily="18" charset="0"/>
              </a:rPr>
              <a:t>2 ile 12 ay </a:t>
            </a:r>
            <a:r>
              <a:rPr lang="tr-TR" sz="1500" dirty="0">
                <a:latin typeface="Georgia" panose="02040502050405020303" pitchFamily="18" charset="0"/>
              </a:rPr>
              <a:t>arasında bir süredir.</a:t>
            </a:r>
          </a:p>
          <a:p>
            <a:pPr algn="just"/>
            <a:r>
              <a:rPr lang="tr-TR" sz="1500" dirty="0">
                <a:latin typeface="Georgia" panose="02040502050405020303" pitchFamily="18" charset="0"/>
              </a:rPr>
              <a:t>Staj faaliyeti, öğrenim süresi içerisinde her sınıfta ve öğrenim programlarının son sınıflarındaki öğrenciler </a:t>
            </a:r>
            <a:r>
              <a:rPr lang="tr-TR" sz="1500" b="1" dirty="0">
                <a:latin typeface="Georgia" panose="02040502050405020303" pitchFamily="18" charset="0"/>
              </a:rPr>
              <a:t>mezun olduktan sonraki 12 ay </a:t>
            </a:r>
            <a:r>
              <a:rPr lang="tr-TR" sz="1500" dirty="0">
                <a:latin typeface="Georgia" panose="02040502050405020303" pitchFamily="18" charset="0"/>
              </a:rPr>
              <a:t>içerisinde gerçekleştirilebilir. Mezun olmuş öğrenciler başvuruda bulunamaz</a:t>
            </a:r>
            <a:r>
              <a:rPr lang="tr-TR" sz="1500" dirty="0" smtClean="0">
                <a:latin typeface="Georgia" panose="02040502050405020303" pitchFamily="18" charset="0"/>
              </a:rPr>
              <a:t>.</a:t>
            </a:r>
          </a:p>
          <a:p>
            <a:pPr algn="just"/>
            <a:r>
              <a:rPr lang="tr-TR" sz="1500" dirty="0">
                <a:latin typeface="Georgia" panose="02040502050405020303" pitchFamily="18" charset="0"/>
              </a:rPr>
              <a:t>Bütünleşik staj </a:t>
            </a:r>
            <a:r>
              <a:rPr lang="tr-TR" sz="1500" dirty="0" smtClean="0">
                <a:latin typeface="Georgia" panose="02040502050405020303" pitchFamily="18" charset="0"/>
              </a:rPr>
              <a:t>yapılabilir. (7+1, 3+1, zorunlu ve gönüllü staj yapılabilir. )</a:t>
            </a:r>
          </a:p>
          <a:p>
            <a:pPr algn="just"/>
            <a:endParaRPr lang="tr-TR" sz="1500" b="1" dirty="0">
              <a:latin typeface="Georgia" panose="02040502050405020303" pitchFamily="18" charset="0"/>
            </a:endParaRPr>
          </a:p>
          <a:p>
            <a:pPr marL="0" indent="0" algn="just">
              <a:buNone/>
            </a:pPr>
            <a:r>
              <a:rPr lang="tr-TR" sz="1500" b="1" dirty="0">
                <a:latin typeface="Georgia" panose="02040502050405020303" pitchFamily="18" charset="0"/>
              </a:rPr>
              <a:t>	</a:t>
            </a:r>
            <a:r>
              <a:rPr lang="tr-TR" sz="1500" b="1" u="sng" dirty="0">
                <a:latin typeface="Georgia" panose="02040502050405020303" pitchFamily="18" charset="0"/>
              </a:rPr>
              <a:t>Uygun Staj Yeri Örnekleri: </a:t>
            </a:r>
          </a:p>
          <a:p>
            <a:pPr algn="just"/>
            <a:r>
              <a:rPr lang="tr-TR" sz="1500" dirty="0">
                <a:latin typeface="Georgia" panose="02040502050405020303" pitchFamily="18" charset="0"/>
              </a:rPr>
              <a:t>Bir kamu ya da özel sektöre ait küçük, ortak veya büyük ölçekli işletmeler </a:t>
            </a:r>
          </a:p>
          <a:p>
            <a:pPr algn="just"/>
            <a:r>
              <a:rPr lang="tr-TR" sz="1500" dirty="0">
                <a:latin typeface="Georgia" panose="02040502050405020303" pitchFamily="18" charset="0"/>
              </a:rPr>
              <a:t>Vakıflar </a:t>
            </a:r>
          </a:p>
          <a:p>
            <a:pPr algn="just"/>
            <a:r>
              <a:rPr lang="tr-TR" sz="1500" dirty="0">
                <a:latin typeface="Georgia" panose="02040502050405020303" pitchFamily="18" charset="0"/>
              </a:rPr>
              <a:t>Ticaret odaları, esnaf-zanaatkâr birlikleri, borsalar ve sendika gibi iş dünyasına ait her türlü oluşum/birlik</a:t>
            </a:r>
          </a:p>
          <a:p>
            <a:pPr algn="just"/>
            <a:r>
              <a:rPr lang="tr-TR" sz="1500" dirty="0">
                <a:latin typeface="Georgia" panose="02040502050405020303" pitchFamily="18" charset="0"/>
              </a:rPr>
              <a:t>Kar amacı gütmeyen kurumlar, dernekler, </a:t>
            </a:r>
            <a:r>
              <a:rPr lang="tr-TR" sz="1500" dirty="0" err="1">
                <a:latin typeface="Georgia" panose="02040502050405020303" pitchFamily="18" charset="0"/>
              </a:rPr>
              <a:t>stk’lar</a:t>
            </a:r>
            <a:endParaRPr lang="tr-TR" sz="1500" dirty="0">
              <a:latin typeface="Georgia" panose="02040502050405020303" pitchFamily="18" charset="0"/>
            </a:endParaRPr>
          </a:p>
          <a:p>
            <a:pPr algn="just"/>
            <a:endParaRPr lang="tr-TR" sz="1500" dirty="0">
              <a:latin typeface="Georgia" panose="02040502050405020303" pitchFamily="18" charset="0"/>
            </a:endParaRPr>
          </a:p>
          <a:p>
            <a:endParaRPr lang="tr-TR" sz="1500" dirty="0"/>
          </a:p>
        </p:txBody>
      </p:sp>
    </p:spTree>
    <p:extLst>
      <p:ext uri="{BB962C8B-B14F-4D97-AF65-F5344CB8AC3E}">
        <p14:creationId xmlns:p14="http://schemas.microsoft.com/office/powerpoint/2010/main" val="4282312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755995"/>
            <a:ext cx="8911687" cy="1280890"/>
          </a:xfrm>
        </p:spPr>
        <p:txBody>
          <a:bodyPr>
            <a:normAutofit/>
          </a:bodyPr>
          <a:lstStyle/>
          <a:p>
            <a:r>
              <a:rPr lang="tr-TR" sz="2000" b="1" dirty="0" smtClean="0">
                <a:latin typeface="Georgia" panose="02040502050405020303" pitchFamily="18" charset="0"/>
              </a:rPr>
              <a:t>Staj Hareketliliği için Davet Almak Zorunludur!</a:t>
            </a:r>
            <a:endParaRPr lang="tr-TR" sz="2000" b="1" dirty="0">
              <a:latin typeface="Georgia" panose="02040502050405020303" pitchFamily="18" charset="0"/>
            </a:endParaRPr>
          </a:p>
        </p:txBody>
      </p:sp>
      <p:sp>
        <p:nvSpPr>
          <p:cNvPr id="3" name="İçerik Yer Tutucusu 2"/>
          <p:cNvSpPr>
            <a:spLocks noGrp="1"/>
          </p:cNvSpPr>
          <p:nvPr>
            <p:ph idx="1"/>
          </p:nvPr>
        </p:nvSpPr>
        <p:spPr>
          <a:xfrm>
            <a:off x="2589212" y="1591407"/>
            <a:ext cx="8915400" cy="4108799"/>
          </a:xfrm>
        </p:spPr>
        <p:txBody>
          <a:bodyPr/>
          <a:lstStyle/>
          <a:p>
            <a:r>
              <a:rPr lang="tr-TR" sz="1500" dirty="0">
                <a:latin typeface="Georgia" panose="02040502050405020303" pitchFamily="18" charset="0"/>
              </a:rPr>
              <a:t>Öğrencinin adı, soyadı, bölüm ve üniversite </a:t>
            </a:r>
            <a:r>
              <a:rPr lang="tr-TR" sz="1500" dirty="0" smtClean="0">
                <a:latin typeface="Georgia" panose="02040502050405020303" pitchFamily="18" charset="0"/>
              </a:rPr>
              <a:t>bilgileri yer almalıdır.</a:t>
            </a:r>
          </a:p>
          <a:p>
            <a:r>
              <a:rPr lang="tr-TR" sz="1500" dirty="0" smtClean="0">
                <a:latin typeface="Georgia" panose="02040502050405020303" pitchFamily="18" charset="0"/>
              </a:rPr>
              <a:t>Üzerinde karşı kurumun adresi, yasal ismi, vergi </a:t>
            </a:r>
            <a:r>
              <a:rPr lang="tr-TR" sz="1500" dirty="0" err="1" smtClean="0">
                <a:latin typeface="Georgia" panose="02040502050405020303" pitchFamily="18" charset="0"/>
              </a:rPr>
              <a:t>no</a:t>
            </a:r>
            <a:r>
              <a:rPr lang="tr-TR" sz="1500" dirty="0" smtClean="0">
                <a:latin typeface="Georgia" panose="02040502050405020303" pitchFamily="18" charset="0"/>
              </a:rPr>
              <a:t>. bilgileri yer almalıdır.</a:t>
            </a:r>
          </a:p>
          <a:p>
            <a:r>
              <a:rPr lang="tr-TR" sz="1500" dirty="0" smtClean="0">
                <a:latin typeface="Georgia" panose="02040502050405020303" pitchFamily="18" charset="0"/>
              </a:rPr>
              <a:t>İmzalı ve mühürlü olmalıdır.</a:t>
            </a:r>
            <a:endParaRPr lang="tr-TR" dirty="0"/>
          </a:p>
          <a:p>
            <a:r>
              <a:rPr lang="tr-TR" sz="1500" dirty="0">
                <a:latin typeface="Georgia" panose="02040502050405020303" pitchFamily="18" charset="0"/>
              </a:rPr>
              <a:t>Staj yapılacak süreler yer almalıdır</a:t>
            </a:r>
            <a:r>
              <a:rPr lang="tr-TR" sz="1500" dirty="0" smtClean="0">
                <a:latin typeface="Georgia" panose="02040502050405020303" pitchFamily="18" charset="0"/>
              </a:rPr>
              <a:t>. (</a:t>
            </a:r>
            <a:r>
              <a:rPr lang="tr-TR" sz="1500" dirty="0" err="1" smtClean="0">
                <a:latin typeface="Georgia" panose="02040502050405020303" pitchFamily="18" charset="0"/>
              </a:rPr>
              <a:t>Örn</a:t>
            </a:r>
            <a:r>
              <a:rPr lang="tr-TR" sz="1500" dirty="0" smtClean="0">
                <a:latin typeface="Georgia" panose="02040502050405020303" pitchFamily="18" charset="0"/>
              </a:rPr>
              <a:t>. 15.09.2023 – 14.12.2023)</a:t>
            </a:r>
          </a:p>
          <a:p>
            <a:r>
              <a:rPr lang="tr-TR" sz="1500" dirty="0" smtClean="0">
                <a:latin typeface="Georgia" panose="02040502050405020303" pitchFamily="18" charset="0"/>
              </a:rPr>
              <a:t>Doğruluğundan emin olunmayan belgeler için kurum ile iletişime geçilecektir.</a:t>
            </a:r>
          </a:p>
          <a:p>
            <a:r>
              <a:rPr lang="tr-TR" sz="1500" dirty="0" smtClean="0">
                <a:latin typeface="Georgia" panose="02040502050405020303" pitchFamily="18" charset="0"/>
              </a:rPr>
              <a:t>Ek puan alınabilmesi için başvuru esnasında başvuru sistemine yüklenmelidir.</a:t>
            </a:r>
            <a:endParaRPr lang="tr-TR" sz="1500" dirty="0">
              <a:latin typeface="Georgia" panose="02040502050405020303"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673" y="3958271"/>
            <a:ext cx="5615448" cy="2287384"/>
          </a:xfrm>
          <a:prstGeom prst="rect">
            <a:avLst/>
          </a:prstGeom>
        </p:spPr>
      </p:pic>
    </p:spTree>
    <p:extLst>
      <p:ext uri="{BB962C8B-B14F-4D97-AF65-F5344CB8AC3E}">
        <p14:creationId xmlns:p14="http://schemas.microsoft.com/office/powerpoint/2010/main" val="369458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624110"/>
            <a:ext cx="4252012" cy="6009340"/>
          </a:xfr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098" y="624110"/>
            <a:ext cx="4252381" cy="6009860"/>
          </a:xfrm>
          <a:prstGeom prst="rect">
            <a:avLst/>
          </a:prstGeom>
        </p:spPr>
      </p:pic>
    </p:spTree>
    <p:extLst>
      <p:ext uri="{BB962C8B-B14F-4D97-AF65-F5344CB8AC3E}">
        <p14:creationId xmlns:p14="http://schemas.microsoft.com/office/powerpoint/2010/main" val="3874298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958</TotalTime>
  <Words>1269</Words>
  <Application>Microsoft Office PowerPoint</Application>
  <PresentationFormat>Geniş ekran</PresentationFormat>
  <Paragraphs>155</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Cambria</vt:lpstr>
      <vt:lpstr>Century Gothic</vt:lpstr>
      <vt:lpstr>Georgia</vt:lpstr>
      <vt:lpstr>Wingdings</vt:lpstr>
      <vt:lpstr>Wingdings 3</vt:lpstr>
      <vt:lpstr>Duman</vt:lpstr>
      <vt:lpstr>Erasmus Bilgilendirme Toplantısı</vt:lpstr>
      <vt:lpstr>Erasmus Nedir?</vt:lpstr>
      <vt:lpstr>Avantajları Nelerdir?</vt:lpstr>
      <vt:lpstr>Erasmus Öğrenci Hareketliliği Türleri </vt:lpstr>
      <vt:lpstr>Öğrenci Öğrenim Hareketliliği</vt:lpstr>
      <vt:lpstr>Hangi Üniversitelerde Hareketlilik Yapılabilir?</vt:lpstr>
      <vt:lpstr>Öğrenci Staj Hareketliliği</vt:lpstr>
      <vt:lpstr>Staj Hareketliliği için Davet Almak Zorunludur!</vt:lpstr>
      <vt:lpstr>PowerPoint Sunusu</vt:lpstr>
      <vt:lpstr>ÖNEMLİ TARİHLER</vt:lpstr>
      <vt:lpstr>2023/24 FAALİYET DÖNEMLERİ</vt:lpstr>
      <vt:lpstr>Hibe ve Süreler</vt:lpstr>
      <vt:lpstr>EKONOMİK AÇIDAN İMKANLARI KISITLI ÖĞRENCİLERE İLAVE HİBE </vt:lpstr>
      <vt:lpstr>Hibe ve Süreler</vt:lpstr>
      <vt:lpstr>Başvuru Şartları</vt:lpstr>
      <vt:lpstr>Değerlendirme</vt:lpstr>
      <vt:lpstr>Başvuru Süreci  </vt:lpstr>
      <vt:lpstr>PowerPoint Sunusu</vt:lpstr>
      <vt:lpstr>PowerPoint Sunusu</vt:lpstr>
      <vt:lpstr>PowerPoint Sunusu</vt:lpstr>
      <vt:lpstr>Tercihler </vt:lpstr>
      <vt:lpstr>Bölüm Koordinatörlerin Listesi </vt:lpstr>
      <vt:lpstr>Erasmus Hareketlilik Türleri</vt:lpstr>
      <vt:lpstr>İletişim Adresimiz</vt:lpstr>
      <vt:lpstr>PowerPoint Sunusu</vt:lpstr>
    </vt:vector>
  </TitlesOfParts>
  <Company>Sakarya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Şartları Neler?</dc:title>
  <dc:creator>PC</dc:creator>
  <cp:lastModifiedBy>PC</cp:lastModifiedBy>
  <cp:revision>67</cp:revision>
  <dcterms:created xsi:type="dcterms:W3CDTF">2021-09-27T20:51:46Z</dcterms:created>
  <dcterms:modified xsi:type="dcterms:W3CDTF">2023-03-14T22:27:07Z</dcterms:modified>
</cp:coreProperties>
</file>