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81" r:id="rId6"/>
    <p:sldId id="268" r:id="rId7"/>
    <p:sldId id="269" r:id="rId8"/>
    <p:sldId id="274" r:id="rId9"/>
    <p:sldId id="258" r:id="rId10"/>
    <p:sldId id="259" r:id="rId11"/>
    <p:sldId id="273" r:id="rId12"/>
    <p:sldId id="280" r:id="rId13"/>
    <p:sldId id="27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0AB00-25AA-41F3-ABC4-9B14A93D1BE2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7B5C-8071-4A40-99C2-A0701AE1A8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9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7B5C-8071-4A40-99C2-A0701AE1A8D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68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74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9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6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80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1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8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91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88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39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95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1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6791-224B-4FC7-A1C4-5B62DF2C5E64}" type="datetimeFigureOut">
              <a:rPr lang="tr-TR" smtClean="0"/>
              <a:t>19.06.2023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96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321910"/>
            <a:ext cx="12191999" cy="2387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2023/24 ERASMUS </a:t>
            </a:r>
            <a:br>
              <a:rPr lang="tr-TR" b="1" dirty="0" smtClean="0"/>
            </a:br>
            <a:r>
              <a:rPr lang="tr-TR" b="1" dirty="0" smtClean="0"/>
              <a:t>GİDEN ÖĞRENCİ </a:t>
            </a:r>
            <a:br>
              <a:rPr lang="tr-TR" b="1" dirty="0" smtClean="0"/>
            </a:br>
            <a:r>
              <a:rPr lang="tr-TR" b="1" dirty="0" smtClean="0"/>
              <a:t>ORYANTASYON TOPLANTISI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560320" cy="256032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935" y="685214"/>
            <a:ext cx="2258157" cy="11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Hareketlilikten </a:t>
            </a:r>
            <a:r>
              <a:rPr lang="tr-TR" b="1" dirty="0"/>
              <a:t>Sonra (</a:t>
            </a:r>
            <a:r>
              <a:rPr lang="tr-TR" b="1" dirty="0" err="1"/>
              <a:t>After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Mobility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" y="1940719"/>
            <a:ext cx="5255487" cy="1435527"/>
          </a:xfrm>
          <a:prstGeom prst="rect">
            <a:avLst/>
          </a:prstGeom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838200" y="3745523"/>
            <a:ext cx="10670931" cy="2875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2000" b="1" u="sng" dirty="0" smtClean="0"/>
              <a:t>Hibe Kesinti Durumu</a:t>
            </a:r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2 ayın altında </a:t>
            </a:r>
            <a:r>
              <a:rPr lang="tr-TR" sz="2000" dirty="0" smtClean="0"/>
              <a:t>yapılan hareketliliklerde hibe geri alınır. (Mücbir Sebep)</a:t>
            </a:r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Dönüş evrakları </a:t>
            </a:r>
            <a:r>
              <a:rPr lang="tr-TR" sz="2000" dirty="0" smtClean="0"/>
              <a:t>15 gün içerisinde teslim edilmezse hibe geri alınır.</a:t>
            </a:r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Katılım anketinin </a:t>
            </a:r>
            <a:r>
              <a:rPr lang="tr-TR" sz="2000" dirty="0" smtClean="0"/>
              <a:t>doldurulmadığı takdirde %15 kesinti yapılır. </a:t>
            </a:r>
          </a:p>
          <a:p>
            <a:pPr algn="just"/>
            <a:r>
              <a:rPr lang="tr-TR" sz="2000" dirty="0" smtClean="0"/>
              <a:t>Öğrenim Hareketliliği Öğrencileri için, </a:t>
            </a:r>
            <a:r>
              <a:rPr lang="tr-TR" sz="2000" dirty="0" smtClean="0">
                <a:solidFill>
                  <a:srgbClr val="FF0000"/>
                </a:solidFill>
              </a:rPr>
              <a:t>1-9 AKTS başarı durumunda </a:t>
            </a:r>
            <a:r>
              <a:rPr lang="tr-TR" sz="2000" dirty="0" smtClean="0"/>
              <a:t>%30 kesinti yapılır.</a:t>
            </a:r>
          </a:p>
          <a:p>
            <a:pPr algn="just"/>
            <a:r>
              <a:rPr lang="tr-TR" sz="2000" dirty="0" smtClean="0"/>
              <a:t>Öğrenim Hareketliliği Öğrencileri için, </a:t>
            </a:r>
            <a:r>
              <a:rPr lang="tr-TR" sz="2000" dirty="0" smtClean="0">
                <a:solidFill>
                  <a:srgbClr val="FF0000"/>
                </a:solidFill>
              </a:rPr>
              <a:t>tam başarısızlık durumunda </a:t>
            </a:r>
            <a:r>
              <a:rPr lang="tr-TR" sz="2000" dirty="0" smtClean="0"/>
              <a:t>%100 kesinti yapılır.</a:t>
            </a:r>
          </a:p>
          <a:p>
            <a:pPr algn="just"/>
            <a:endParaRPr lang="tr-TR" sz="20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527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Aday İşlemleri (</a:t>
            </a:r>
            <a:r>
              <a:rPr lang="tr-TR" dirty="0" err="1" smtClean="0"/>
              <a:t>Nomination</a:t>
            </a:r>
            <a:r>
              <a:rPr lang="tr-TR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Hareketlilikten Önce (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Mobility</a:t>
            </a:r>
            <a:r>
              <a:rPr lang="tr-TR" dirty="0" smtClean="0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 smtClean="0"/>
              <a:t>İlk Grup Evraklar (Pasaport ve Vize için)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 smtClean="0"/>
              <a:t>İkinci Grup Evraklar (%80 Hibe için)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Hareketlilik Esnasında (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Mobility</a:t>
            </a:r>
            <a:r>
              <a:rPr lang="tr-TR" dirty="0" smtClean="0"/>
              <a:t>)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Hareketlilikten Sonra (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Mobility</a:t>
            </a:r>
            <a:r>
              <a:rPr lang="tr-TR" dirty="0" smtClean="0"/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dirty="0" smtClean="0"/>
              <a:t>Üçüncü Grup Evraklar (%20 Hibe için)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8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İletişim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407459"/>
            <a:ext cx="10430435" cy="51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60321" y="3333025"/>
            <a:ext cx="6515100" cy="2387600"/>
          </a:xfrm>
        </p:spPr>
        <p:txBody>
          <a:bodyPr>
            <a:normAutofit/>
          </a:bodyPr>
          <a:lstStyle/>
          <a:p>
            <a:r>
              <a:rPr lang="tr-TR" sz="3000" b="1" dirty="0"/>
              <a:t>D</a:t>
            </a:r>
            <a:r>
              <a:rPr lang="tr-TR" sz="3000" b="1" dirty="0" smtClean="0"/>
              <a:t>inlediğiniz için teşekkür ederiz…</a:t>
            </a:r>
            <a:endParaRPr lang="tr-TR" sz="30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560320" cy="256032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935" y="685214"/>
            <a:ext cx="2258157" cy="11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Giden Öğrenci İşlem Akışı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Aday İşlemleri (</a:t>
            </a:r>
            <a:r>
              <a:rPr lang="tr-TR" dirty="0" err="1" smtClean="0"/>
              <a:t>Nomination</a:t>
            </a:r>
            <a:r>
              <a:rPr lang="tr-TR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Hareketlilikten Önce (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Mobility</a:t>
            </a:r>
            <a:r>
              <a:rPr lang="tr-TR" dirty="0" smtClean="0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 smtClean="0"/>
              <a:t>İlk Grup Evraklar (Pasaport ve Vize için)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 smtClean="0"/>
              <a:t>İkinci Grup Evraklar (%80 Hibe için)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Hareketlilik Esnasında (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Mobility</a:t>
            </a:r>
            <a:r>
              <a:rPr lang="tr-TR" dirty="0" smtClean="0"/>
              <a:t>)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Hareketlilikten Sonra (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Mobility</a:t>
            </a:r>
            <a:r>
              <a:rPr lang="tr-TR" dirty="0" smtClean="0"/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dirty="0" smtClean="0"/>
              <a:t>Üçüncü Grup Evraklar (%20 Hibe için)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Aday İşlemleri </a:t>
            </a:r>
            <a:r>
              <a:rPr lang="tr-TR" b="1" dirty="0"/>
              <a:t>(</a:t>
            </a:r>
            <a:r>
              <a:rPr lang="tr-TR" b="1" dirty="0" err="1"/>
              <a:t>Nomination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tr-TR" dirty="0" smtClean="0"/>
              <a:t>Seçilen öğrencilerin, üniversitemiz tarafından misafir olacakları kurumlara bildirilme işlemidir.</a:t>
            </a:r>
            <a:endParaRPr lang="tr-TR" dirty="0"/>
          </a:p>
          <a:p>
            <a:r>
              <a:rPr lang="tr-TR" dirty="0" err="1" smtClean="0"/>
              <a:t>Erasmus</a:t>
            </a:r>
            <a:r>
              <a:rPr lang="tr-TR" dirty="0" smtClean="0"/>
              <a:t> yapacağınız kurum, size bir elektronik posta gönderir.</a:t>
            </a:r>
          </a:p>
          <a:p>
            <a:r>
              <a:rPr lang="tr-TR" dirty="0"/>
              <a:t>Bu süreç davet mektubu alımı </a:t>
            </a:r>
            <a:r>
              <a:rPr lang="tr-TR" dirty="0" smtClean="0"/>
              <a:t>ile sonlanır.</a:t>
            </a:r>
            <a:endParaRPr lang="tr-TR" dirty="0"/>
          </a:p>
          <a:p>
            <a:endParaRPr lang="tr-TR" dirty="0" smtClean="0"/>
          </a:p>
          <a:p>
            <a:pPr marL="914400" lvl="2" indent="0">
              <a:buNone/>
            </a:pPr>
            <a:endParaRPr lang="tr-TR" dirty="0"/>
          </a:p>
          <a:p>
            <a:pPr marL="914400" lvl="2" indent="0">
              <a:buNone/>
            </a:pPr>
            <a:endParaRPr lang="tr-TR" sz="1800" b="1" u="sng" dirty="0"/>
          </a:p>
          <a:p>
            <a:pPr marL="457200" lvl="1" indent="0">
              <a:buNone/>
            </a:pPr>
            <a:endParaRPr lang="tr-TR" sz="1800" b="1" u="sng" dirty="0"/>
          </a:p>
          <a:p>
            <a:pPr marL="457200" lvl="1" indent="0">
              <a:buNone/>
            </a:pPr>
            <a:r>
              <a:rPr lang="tr-TR" sz="2200" b="1" u="sng" dirty="0" smtClean="0"/>
              <a:t>Not: </a:t>
            </a:r>
            <a:r>
              <a:rPr lang="tr-TR" sz="2200" dirty="0" smtClean="0"/>
              <a:t>Üniversite ile iletişim kurmaktan çekinmeyin !! </a:t>
            </a:r>
          </a:p>
          <a:p>
            <a:pPr marL="457200" lvl="1" indent="0">
              <a:buNone/>
            </a:pPr>
            <a:r>
              <a:rPr lang="tr-TR" sz="2200" dirty="0" smtClean="0"/>
              <a:t>(</a:t>
            </a:r>
            <a:r>
              <a:rPr lang="tr-TR" sz="2200" dirty="0" err="1" smtClean="0"/>
              <a:t>Erasmus</a:t>
            </a:r>
            <a:r>
              <a:rPr lang="tr-TR" sz="2200" dirty="0" smtClean="0"/>
              <a:t> </a:t>
            </a:r>
            <a:r>
              <a:rPr lang="tr-TR" sz="2200" dirty="0" err="1" smtClean="0"/>
              <a:t>Code</a:t>
            </a:r>
            <a:r>
              <a:rPr lang="tr-TR" sz="2200" dirty="0" smtClean="0"/>
              <a:t>, OID, Katalog, Ulaşım, Konaklama)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4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Hareketlilikten </a:t>
            </a:r>
            <a:r>
              <a:rPr lang="tr-TR" b="1" dirty="0"/>
              <a:t>Önce (</a:t>
            </a:r>
            <a:r>
              <a:rPr lang="tr-TR" b="1" dirty="0" err="1"/>
              <a:t>Before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Mobility</a:t>
            </a:r>
            <a:r>
              <a:rPr lang="tr-TR" b="1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702" y="2395241"/>
            <a:ext cx="2457793" cy="369621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76" y="1811100"/>
            <a:ext cx="10907647" cy="58110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495" y="3289641"/>
            <a:ext cx="2343477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 Hareketlilikten Önce (</a:t>
            </a:r>
            <a:r>
              <a:rPr lang="tr-TR" b="1" dirty="0" err="1"/>
              <a:t>Before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Mobility</a:t>
            </a:r>
            <a:r>
              <a:rPr lang="tr-TR" b="1" dirty="0"/>
              <a:t>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4763"/>
            <a:ext cx="10515600" cy="427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500" b="1" dirty="0" smtClean="0"/>
              <a:t>Seyahat Sağlık Sigortası</a:t>
            </a:r>
            <a:endParaRPr lang="tr-TR" sz="35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23" y="1825625"/>
            <a:ext cx="11394831" cy="3080483"/>
          </a:xfrm>
        </p:spPr>
        <p:txBody>
          <a:bodyPr>
            <a:normAutofit fontScale="92500" lnSpcReduction="20000"/>
          </a:bodyPr>
          <a:lstStyle/>
          <a:p>
            <a:r>
              <a:rPr lang="tr-TR" sz="2600" dirty="0" smtClean="0"/>
              <a:t>Öğrenim Hareketliliğine katılan tüm öğrencilerin yaptırması ve bir kopyasını </a:t>
            </a:r>
            <a:r>
              <a:rPr lang="tr-TR" sz="2600" dirty="0" err="1" smtClean="0"/>
              <a:t>Erasmus</a:t>
            </a:r>
            <a:r>
              <a:rPr lang="tr-TR" sz="2600" dirty="0" smtClean="0"/>
              <a:t> Koordinatörlüğüne teslim etmesi gerekmektedir.</a:t>
            </a:r>
          </a:p>
          <a:p>
            <a:endParaRPr lang="tr-TR" dirty="0" smtClean="0"/>
          </a:p>
          <a:p>
            <a:r>
              <a:rPr lang="tr-TR" dirty="0" smtClean="0"/>
              <a:t>Gidilen sigorta </a:t>
            </a:r>
            <a:r>
              <a:rPr lang="tr-TR" dirty="0" err="1" smtClean="0"/>
              <a:t>acentasına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Erasmus</a:t>
            </a:r>
            <a:r>
              <a:rPr lang="tr-TR" dirty="0" smtClean="0"/>
              <a:t> için Seyahat ve Sağlık Sigortası,</a:t>
            </a:r>
          </a:p>
          <a:p>
            <a:pPr lvl="1"/>
            <a:r>
              <a:rPr lang="tr-TR" dirty="0" smtClean="0"/>
              <a:t>Poliçe tarihleri, davet mektubunda yer alan hareketlilik sürelerini kapsamalı,</a:t>
            </a:r>
          </a:p>
          <a:p>
            <a:pPr lvl="1"/>
            <a:r>
              <a:rPr lang="tr-TR" dirty="0" smtClean="0"/>
              <a:t>Poliçe teminatı, minimum 30.000 Euro (!!!) olmalıdır.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SGK (Almanya için AT11, Hırvatistan için HR/TR3) + Özel Sigorta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611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500" b="1" dirty="0" smtClean="0"/>
              <a:t>Hibe ve Süreler</a:t>
            </a:r>
            <a:endParaRPr lang="tr-TR" sz="35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/>
              <a:t>Öğrencilere yurtdışında geçirdikleri faaliyet süreleri boyunca yurtdışında olmalarından kaynaklanan ilave masraflarına yardımcı olmak üzere hibe verilmektedir. </a:t>
            </a:r>
            <a:r>
              <a:rPr lang="tr-TR" sz="2000" dirty="0">
                <a:solidFill>
                  <a:srgbClr val="FF0000"/>
                </a:solidFill>
              </a:rPr>
              <a:t>Hibeler,</a:t>
            </a:r>
            <a:r>
              <a:rPr lang="tr-TR" sz="2000" dirty="0"/>
              <a:t> öğrencilerin faaliyetle ilgili masraflarının tamamını karşılamaya yönelik değil, </a:t>
            </a:r>
            <a:r>
              <a:rPr lang="tr-TR" sz="2000" dirty="0">
                <a:solidFill>
                  <a:srgbClr val="FF0000"/>
                </a:solidFill>
              </a:rPr>
              <a:t>yalnızca katkı niteliğindedir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tr-TR" sz="2000" dirty="0" smtClean="0"/>
              <a:t>Hibeler fiziksel olarak öğrencilerin yurt dışında bulunduğu günler için ödenir.</a:t>
            </a:r>
          </a:p>
          <a:p>
            <a:pPr algn="just"/>
            <a:r>
              <a:rPr lang="tr-TR" sz="2000" dirty="0" smtClean="0"/>
              <a:t>Öğrenim Hareketliliği için </a:t>
            </a:r>
            <a:r>
              <a:rPr lang="tr-TR" sz="2000" dirty="0" err="1" smtClean="0">
                <a:solidFill>
                  <a:srgbClr val="00B050"/>
                </a:solidFill>
              </a:rPr>
              <a:t>Max</a:t>
            </a:r>
            <a:r>
              <a:rPr lang="tr-TR" sz="2000" dirty="0" smtClean="0">
                <a:solidFill>
                  <a:srgbClr val="00B050"/>
                </a:solidFill>
              </a:rPr>
              <a:t>. 120 </a:t>
            </a:r>
            <a:r>
              <a:rPr lang="tr-TR" sz="2000" dirty="0" smtClean="0"/>
              <a:t>gün hibe verilir.</a:t>
            </a:r>
          </a:p>
          <a:p>
            <a:pPr algn="just"/>
            <a:r>
              <a:rPr lang="tr-TR" sz="2000" dirty="0" smtClean="0"/>
              <a:t>İlk ödeme olarak öğrencinin gitmesi öngörülen süreye göre hesap edilen toplam hibenin %80’i ödenir. Bu ödeme, tahmini süreye göre yapılan bir avans ödemesidir.</a:t>
            </a:r>
            <a:endParaRPr lang="tr-TR" sz="2000" dirty="0"/>
          </a:p>
          <a:p>
            <a:pPr algn="just"/>
            <a:r>
              <a:rPr lang="tr-TR" sz="2000" dirty="0" smtClean="0"/>
              <a:t>İkinci taksit (%20) öğrenim dönemi sonunda </a:t>
            </a:r>
            <a:r>
              <a:rPr lang="tr-TR" sz="2000" u="sng" dirty="0" smtClean="0"/>
              <a:t>kesin gerçekleşme süresi katılım belgesi (</a:t>
            </a:r>
            <a:r>
              <a:rPr lang="tr-TR" sz="2000" u="sng" dirty="0" err="1" smtClean="0"/>
              <a:t>Confirmation</a:t>
            </a:r>
            <a:r>
              <a:rPr lang="tr-TR" sz="2000" u="sng" dirty="0" smtClean="0"/>
              <a:t> of </a:t>
            </a:r>
            <a:r>
              <a:rPr lang="tr-TR" sz="2000" u="sng" dirty="0" err="1" smtClean="0"/>
              <a:t>stay</a:t>
            </a:r>
            <a:r>
              <a:rPr lang="tr-TR" sz="2000" u="sng" dirty="0" smtClean="0"/>
              <a:t>) ve başarı durumu</a:t>
            </a:r>
            <a:r>
              <a:rPr lang="tr-TR" sz="2000" dirty="0" smtClean="0"/>
              <a:t> dikkate alınarak yapılır.</a:t>
            </a:r>
            <a:endParaRPr lang="tr-TR" sz="2000" dirty="0"/>
          </a:p>
          <a:p>
            <a:pPr algn="just"/>
            <a:r>
              <a:rPr lang="tr-TR" sz="2000" dirty="0"/>
              <a:t>Staj hareketliliğin asgari süresi </a:t>
            </a:r>
            <a:r>
              <a:rPr lang="tr-TR" sz="2000" b="1" dirty="0"/>
              <a:t>2 aydır (60 gün). </a:t>
            </a:r>
            <a:r>
              <a:rPr lang="tr-TR" sz="2000" dirty="0"/>
              <a:t>Bu süre altında faaliyet gerçekleştirilmesi </a:t>
            </a:r>
            <a:r>
              <a:rPr lang="tr-TR" sz="2000" dirty="0" smtClean="0"/>
              <a:t>halinde</a:t>
            </a:r>
            <a:r>
              <a:rPr lang="tr-TR" sz="2000" dirty="0"/>
              <a:t>, öğrencinin erken dönmesi zorunlu kılacak bir mücbir sebep yoksa asgari faaliyet süresi şartına uygun olmadığı için hareketlilik geçersiz sayılır ve ödenen hibenin iadesi istenir.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423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40029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de-DE" sz="3500" b="1" dirty="0" err="1"/>
              <a:t>Gidilen</a:t>
            </a:r>
            <a:r>
              <a:rPr lang="de-DE" sz="3500" b="1" dirty="0"/>
              <a:t> </a:t>
            </a:r>
            <a:r>
              <a:rPr lang="de-DE" sz="3500" b="1" dirty="0" err="1"/>
              <a:t>Ülkelere</a:t>
            </a:r>
            <a:r>
              <a:rPr lang="de-DE" sz="3500" b="1" dirty="0"/>
              <a:t> Göre </a:t>
            </a:r>
            <a:r>
              <a:rPr lang="de-DE" sz="3500" b="1" dirty="0" err="1"/>
              <a:t>Aylık</a:t>
            </a:r>
            <a:r>
              <a:rPr lang="de-DE" sz="3500" b="1" dirty="0"/>
              <a:t> </a:t>
            </a:r>
            <a:r>
              <a:rPr lang="de-DE" sz="3500" b="1" dirty="0" err="1"/>
              <a:t>Hibe</a:t>
            </a:r>
            <a:r>
              <a:rPr lang="de-DE" sz="3500" b="1" dirty="0"/>
              <a:t> </a:t>
            </a:r>
            <a:r>
              <a:rPr lang="de-DE" sz="3500" b="1" dirty="0" err="1"/>
              <a:t>Miktarları</a:t>
            </a:r>
            <a:endParaRPr lang="tr-TR" sz="35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36" y="1855694"/>
            <a:ext cx="10510257" cy="3890682"/>
          </a:xfrm>
        </p:spPr>
      </p:pic>
    </p:spTree>
    <p:extLst>
      <p:ext uri="{BB962C8B-B14F-4D97-AF65-F5344CB8AC3E}">
        <p14:creationId xmlns:p14="http://schemas.microsoft.com/office/powerpoint/2010/main" val="39095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Hareketlilik </a:t>
            </a:r>
            <a:r>
              <a:rPr lang="tr-TR" b="1" dirty="0"/>
              <a:t>Esnasında (</a:t>
            </a:r>
            <a:r>
              <a:rPr lang="tr-TR" b="1" dirty="0" err="1"/>
              <a:t>During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Mobility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99248"/>
            <a:ext cx="11034346" cy="417072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Çeşitli </a:t>
            </a:r>
            <a:r>
              <a:rPr lang="tr-TR" sz="2400" dirty="0"/>
              <a:t>sebeplerle öğrenim anlaşmasında yapılacak olan </a:t>
            </a:r>
            <a:r>
              <a:rPr lang="tr-TR" sz="2400" dirty="0" smtClean="0"/>
              <a:t>değişikliklerin </a:t>
            </a:r>
            <a:r>
              <a:rPr lang="tr-TR" sz="2400" dirty="0"/>
              <a:t>(Ders değişikliği, Süre değişikliği </a:t>
            </a:r>
            <a:r>
              <a:rPr lang="tr-TR" sz="2400" dirty="0" smtClean="0"/>
              <a:t>), </a:t>
            </a:r>
            <a:r>
              <a:rPr lang="tr-TR" sz="2400" dirty="0"/>
              <a:t>gidilen yükseköğretim kurumunda akademik dönemin başlamasını takiben en geç 5 hafta içerisinde yapılmış olması ve anlaşmanın taraflarınca değişiklik talep edildikten sonra en geç 2 hafta içinde onaylanması gerekir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sz="2400" dirty="0" smtClean="0"/>
              <a:t>Bu değişiklikler ilk önce karşı kurum ve bölüm koordinatörü tarafından onaylanması gerekmektedir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36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Mavi Yeşi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545</Words>
  <Application>Microsoft Office PowerPoint</Application>
  <PresentationFormat>Geniş ekran</PresentationFormat>
  <Paragraphs>64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2023/24 ERASMUS  GİDEN ÖĞRENCİ  ORYANTASYON TOPLANTISI</vt:lpstr>
      <vt:lpstr>Giden Öğrenci İşlem Akışı</vt:lpstr>
      <vt:lpstr>1. Aday İşlemleri (Nomination)</vt:lpstr>
      <vt:lpstr>2. Hareketlilikten Önce (Before the Mobility)</vt:lpstr>
      <vt:lpstr>2. Hareketlilikten Önce (Before the Mobility)</vt:lpstr>
      <vt:lpstr>Seyahat Sağlık Sigortası</vt:lpstr>
      <vt:lpstr>Hibe ve Süreler</vt:lpstr>
      <vt:lpstr>Gidilen Ülkelere Göre Aylık Hibe Miktarları</vt:lpstr>
      <vt:lpstr>3. Hareketlilik Esnasında (During the Mobility)</vt:lpstr>
      <vt:lpstr>4. Hareketlilikten Sonra (After the Mobility)</vt:lpstr>
      <vt:lpstr>Özet</vt:lpstr>
      <vt:lpstr>İletişim</vt:lpstr>
      <vt:lpstr>Dinlediğiniz için teşekkür ederiz…</vt:lpstr>
    </vt:vector>
  </TitlesOfParts>
  <Company>Sakarya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2022/23 ERASMUS  GİDEN ÖĞRENCİ  ORYANTASYON TOPLANTISI</dc:title>
  <dc:creator>PC</dc:creator>
  <cp:lastModifiedBy>PC</cp:lastModifiedBy>
  <cp:revision>46</cp:revision>
  <dcterms:created xsi:type="dcterms:W3CDTF">2022-04-19T17:41:43Z</dcterms:created>
  <dcterms:modified xsi:type="dcterms:W3CDTF">2023-06-19T07:35:39Z</dcterms:modified>
</cp:coreProperties>
</file>