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358" r:id="rId2"/>
    <p:sldId id="381" r:id="rId3"/>
    <p:sldId id="360" r:id="rId4"/>
    <p:sldId id="384" r:id="rId5"/>
    <p:sldId id="344" r:id="rId6"/>
    <p:sldId id="386" r:id="rId7"/>
    <p:sldId id="387" r:id="rId8"/>
    <p:sldId id="390" r:id="rId9"/>
    <p:sldId id="364" r:id="rId10"/>
    <p:sldId id="395" r:id="rId11"/>
    <p:sldId id="392" r:id="rId12"/>
    <p:sldId id="388" r:id="rId13"/>
    <p:sldId id="394"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0"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6"/>
    <a:srgbClr val="2645E2"/>
    <a:srgbClr val="232CE5"/>
    <a:srgbClr val="274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189D7-173B-437D-86F6-4D3A6CC80F35}" type="datetimeFigureOut">
              <a:rPr lang="tr-TR" smtClean="0"/>
              <a:t>11.11.2024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E8564-60C9-419A-919B-19573F8397F0}" type="slidenum">
              <a:rPr lang="tr-TR" smtClean="0"/>
              <a:t>‹#›</a:t>
            </a:fld>
            <a:endParaRPr lang="tr-TR"/>
          </a:p>
        </p:txBody>
      </p:sp>
    </p:spTree>
    <p:extLst>
      <p:ext uri="{BB962C8B-B14F-4D97-AF65-F5344CB8AC3E}">
        <p14:creationId xmlns:p14="http://schemas.microsoft.com/office/powerpoint/2010/main" val="292395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04" y="518139"/>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endParaRPr lang="x-none"/>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r>
              <a:rPr lang="tr-TR"/>
              <a:t>Öğr.Gör.Selcen VODİNALI</a:t>
            </a:r>
            <a:endParaRPr lang="x-none"/>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endParaRPr lang="x-none"/>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r>
              <a:rPr lang="tr-TR"/>
              <a:t>Öğr.Gör.Selcen VODİNALI</a:t>
            </a:r>
            <a:endParaRPr lang="x-none"/>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endParaRPr lang="x-none"/>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r>
              <a:rPr lang="tr-TR"/>
              <a:t>Öğr.Gör.Selcen VODİNALI</a:t>
            </a:r>
            <a:endParaRPr lang="x-none"/>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endParaRPr lang="x-none"/>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r>
              <a:rPr lang="tr-TR"/>
              <a:t>Öğr.Gör.Selcen VODİNALI</a:t>
            </a:r>
            <a:endParaRPr lang="x-none"/>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endParaRPr lang="x-none"/>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r>
              <a:rPr lang="tr-TR"/>
              <a:t>Öğr.Gör.Selcen VODİNALI</a:t>
            </a:r>
            <a:endParaRPr lang="x-none"/>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1"/>
            <a:ext cx="10084496" cy="665141"/>
          </a:xfrm>
        </p:spPr>
        <p:txBody>
          <a:bodyPr>
            <a:noAutofit/>
          </a:bodyPr>
          <a:lstStyle>
            <a:lvl1pPr>
              <a:defRPr sz="2800">
                <a:solidFill>
                  <a:schemeClr val="bg1"/>
                </a:solidFill>
              </a:defRPr>
            </a:lvl1pPr>
          </a:lstStyle>
          <a:p>
            <a:r>
              <a:rPr lang="en-US" dirty="0"/>
              <a:t>Click to edit Master title style</a:t>
            </a:r>
            <a:endParaRPr lang="x-none"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894"/>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09" y="6559980"/>
            <a:ext cx="3010761"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700" dirty="0">
                <a:solidFill>
                  <a:schemeClr val="bg1"/>
                </a:solidFill>
              </a:rPr>
              <a:t>© Copyright 2020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26" y="174653"/>
            <a:ext cx="700414"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endParaRPr lang="x-none"/>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r>
              <a:rPr lang="tr-TR"/>
              <a:t>Öğr.Gör.Selcen VODİNALI</a:t>
            </a:r>
            <a:endParaRPr lang="x-none"/>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endParaRPr lang="x-none"/>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r>
              <a:rPr lang="tr-TR"/>
              <a:t>Öğr.Gör.Selcen VODİNALI</a:t>
            </a:r>
            <a:endParaRPr lang="x-none"/>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endParaRPr lang="x-none"/>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r>
              <a:rPr lang="tr-TR"/>
              <a:t>Öğr.Gör.Selcen VODİNALI</a:t>
            </a:r>
            <a:endParaRPr lang="x-none"/>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x-none"/>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Öğr.Gör.Selcen VODİNALI</a:t>
            </a:r>
            <a:endParaRPr lang="x-none"/>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x-none" smtClean="0"/>
              <a:t>‹#›</a:t>
            </a:fld>
            <a:endParaRPr lang="x-none"/>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aig.com/worldwide" TargetMode="External"/><Relationship Id="rId2" Type="http://schemas.openxmlformats.org/officeDocument/2006/relationships/hyperlink" Target="https://www.aonstudentinsurance.com/en/home/"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9913" y="3067496"/>
            <a:ext cx="9310254" cy="2262781"/>
          </a:xfrm>
        </p:spPr>
        <p:txBody>
          <a:bodyPr>
            <a:normAutofit fontScale="90000"/>
          </a:bodyPr>
          <a:lstStyle/>
          <a:p>
            <a:r>
              <a:rPr lang="tr-TR" sz="5000" b="1" spc="-150" dirty="0" err="1"/>
              <a:t>Erasmus</a:t>
            </a:r>
            <a:r>
              <a:rPr lang="tr-TR" sz="5000" b="1" spc="-150" dirty="0"/>
              <a:t> Öğrenci Oryantasyon Toplantısı</a:t>
            </a:r>
            <a:br>
              <a:rPr lang="tr-TR" sz="5000" b="1" spc="-150" dirty="0"/>
            </a:br>
            <a:br>
              <a:rPr lang="tr-TR" sz="4000" b="1" spc="-150" dirty="0"/>
            </a:br>
            <a:r>
              <a:rPr lang="tr-TR" sz="4000" b="1" spc="-150" dirty="0"/>
              <a:t>Proje No: 2023-1-TR01-KA131-HED-000112846</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209" y="1510490"/>
            <a:ext cx="2069467" cy="121891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435" y="1510491"/>
            <a:ext cx="2046308" cy="1218913"/>
          </a:xfrm>
          <a:prstGeom prst="rect">
            <a:avLst/>
          </a:prstGeom>
        </p:spPr>
      </p:pic>
    </p:spTree>
    <p:extLst>
      <p:ext uri="{BB962C8B-B14F-4D97-AF65-F5344CB8AC3E}">
        <p14:creationId xmlns:p14="http://schemas.microsoft.com/office/powerpoint/2010/main" val="1356631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9769" y="261378"/>
            <a:ext cx="10084496" cy="665141"/>
          </a:xfrm>
        </p:spPr>
        <p:txBody>
          <a:bodyPr/>
          <a:lstStyle/>
          <a:p>
            <a:r>
              <a:rPr lang="tr-TR" dirty="0"/>
              <a:t>İlave Hibe Desteği </a:t>
            </a:r>
          </a:p>
        </p:txBody>
      </p:sp>
      <p:sp>
        <p:nvSpPr>
          <p:cNvPr id="4" name="Metin kutusu 3"/>
          <p:cNvSpPr txBox="1"/>
          <p:nvPr/>
        </p:nvSpPr>
        <p:spPr>
          <a:xfrm>
            <a:off x="323845" y="1209063"/>
            <a:ext cx="11646481" cy="4478149"/>
          </a:xfrm>
          <a:prstGeom prst="rect">
            <a:avLst/>
          </a:prstGeom>
          <a:noFill/>
        </p:spPr>
        <p:txBody>
          <a:bodyPr wrap="square" rtlCol="0">
            <a:spAutoFit/>
          </a:bodyPr>
          <a:lstStyle/>
          <a:p>
            <a:pPr algn="just"/>
            <a:r>
              <a:rPr lang="tr-TR" sz="1500" dirty="0"/>
              <a:t>İmkânları kısıtlı olan katılımcılara, hak ettikleri hibeye ek olarak İlave Hibe Desteği sağlanacaktır. Söz konusu hibenin verilebilmesi için, imkânları kısıtlı katılımcı, ekonomik ve sosyal açıdan imkânları kısıtlı olan ve aşağıdaki alt kategorilere uyan birey olarak tanımlanmıştır. </a:t>
            </a:r>
          </a:p>
          <a:p>
            <a:pPr algn="just"/>
            <a:endParaRPr lang="tr-TR" sz="1500" dirty="0"/>
          </a:p>
          <a:p>
            <a:pPr marL="342900" indent="-342900" algn="just">
              <a:buAutoNum type="arabicParenR"/>
            </a:pPr>
            <a:r>
              <a:rPr lang="tr-TR" sz="1500" dirty="0"/>
              <a:t>2828 sayılı kanuna tabi olanlar (Aile ve Sosyal Hizmetler Bakanlığı tarafından haklarında 2828 sayılı Kanun uyarınca koruma, bakım veya barınma kararı olanlar) </a:t>
            </a:r>
          </a:p>
          <a:p>
            <a:pPr marL="342900" indent="-342900" algn="just">
              <a:buAutoNum type="arabicParenR"/>
            </a:pPr>
            <a:r>
              <a:rPr lang="tr-TR" sz="1500" dirty="0"/>
              <a:t>5395 sayılı Çocuk Koruma Kanunu Kapsamında haklarında korunma, bakım veya barınma kararı alınmış öğrencilere </a:t>
            </a:r>
          </a:p>
          <a:p>
            <a:pPr marL="342900" indent="-342900" algn="just">
              <a:buAutoNum type="arabicParenR"/>
            </a:pPr>
            <a:r>
              <a:rPr lang="tr-TR" sz="1500" dirty="0"/>
              <a:t>Diğer ebeveyn geliri olmayıp yetim/ölüm aylığı bağlananlar </a:t>
            </a:r>
          </a:p>
          <a:p>
            <a:pPr marL="342900" indent="-342900" algn="just">
              <a:buAutoNum type="arabicParenR"/>
            </a:pPr>
            <a:r>
              <a:rPr lang="tr-TR" sz="1500" dirty="0"/>
              <a:t>Şehit/gazi çocukları </a:t>
            </a:r>
          </a:p>
          <a:p>
            <a:pPr marL="342900" indent="-342900" algn="just">
              <a:buAutoNum type="arabicParenR"/>
            </a:pPr>
            <a:r>
              <a:rPr lang="tr-TR" sz="1500" dirty="0"/>
              <a:t>Kendisine veya ailesine muhtaçlık aylığı bağlananlar (öğrencinin kendisine, </a:t>
            </a:r>
            <a:r>
              <a:rPr lang="tr-TR" sz="1500" dirty="0" err="1"/>
              <a:t>annebabasına</a:t>
            </a:r>
            <a:r>
              <a:rPr lang="tr-TR" sz="1500" dirty="0"/>
              <a:t> veya vasisine Belediyelerden, kamu kurum ve kuruluşlarından (Bakanlıklar, Sosyal Yardımlaşma ve Dayanışma Vakıfları, Vakıflar Genel Müdürlüğü, Kızılay, AFAD gibi kurumlardan) </a:t>
            </a:r>
            <a:r>
              <a:rPr lang="tr-TR" sz="1500" dirty="0" err="1"/>
              <a:t>Erasmus</a:t>
            </a:r>
            <a:r>
              <a:rPr lang="tr-TR" sz="1500" dirty="0"/>
              <a:t> başvurusunu yaptığı esnada maddi destek aldığını kanıtlayan bir belge ibraz edilmesi yeterlidir.) </a:t>
            </a:r>
          </a:p>
          <a:p>
            <a:pPr marL="342900" indent="-342900" algn="just">
              <a:buAutoNum type="arabicParenR"/>
            </a:pPr>
            <a:r>
              <a:rPr lang="tr-TR" sz="1500" dirty="0"/>
              <a:t>Engelliler15 </a:t>
            </a:r>
          </a:p>
          <a:p>
            <a:pPr marL="342900" indent="-342900" algn="just">
              <a:buAutoNum type="arabicParenR"/>
            </a:pPr>
            <a:r>
              <a:rPr lang="tr-TR" sz="1500" dirty="0"/>
              <a:t>Ebeveynlerinden biri veya vasisi, 65 Yaşını Doldurmuş Muhtaç, Güçsüz Ve Kimsesiz Türk Vatandaşları ile Engelli ve Muhtaç Türk Vatandaşlarına Aylık Bağlanması Hakkında 01.07.1976 tarih ve 2022 sayılı Kanun kapsamında engelli veya muhtaç aylığı alan öğrenciler16 </a:t>
            </a:r>
          </a:p>
          <a:p>
            <a:pPr marL="342900" indent="-342900" algn="just">
              <a:buAutoNum type="arabicParenR"/>
            </a:pPr>
            <a:r>
              <a:rPr lang="tr-TR" sz="1500" dirty="0"/>
              <a:t>Kendileri veya 1. derece yakınları </a:t>
            </a:r>
            <a:r>
              <a:rPr lang="tr-TR" sz="1500" dirty="0" err="1"/>
              <a:t>AFAD’dan</a:t>
            </a:r>
            <a:r>
              <a:rPr lang="tr-TR" sz="1500" dirty="0"/>
              <a:t> afetzede yardımı alanlar. </a:t>
            </a:r>
          </a:p>
          <a:p>
            <a:pPr algn="just"/>
            <a:endParaRPr lang="tr-TR" sz="1500" dirty="0"/>
          </a:p>
          <a:p>
            <a:pPr algn="just"/>
            <a:r>
              <a:rPr lang="tr-TR" sz="1500" dirty="0"/>
              <a:t>*Kredi ve Yurtlar Kurumu bursları ve benzeri burslar, başarı bursu niteliğindeki diğer hibe, yardım ve burslar, tek seferlik yardımlar söz konusu maddi yardım kapsamında kabul edilmez.</a:t>
            </a:r>
          </a:p>
        </p:txBody>
      </p:sp>
    </p:spTree>
    <p:extLst>
      <p:ext uri="{BB962C8B-B14F-4D97-AF65-F5344CB8AC3E}">
        <p14:creationId xmlns:p14="http://schemas.microsoft.com/office/powerpoint/2010/main" val="134173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Hareketlilik Esnasında (</a:t>
            </a:r>
            <a:r>
              <a:rPr lang="tr-TR" b="1" dirty="0" err="1"/>
              <a:t>During</a:t>
            </a:r>
            <a:r>
              <a:rPr lang="tr-TR" b="1" dirty="0"/>
              <a:t> </a:t>
            </a:r>
            <a:r>
              <a:rPr lang="tr-TR" b="1" dirty="0" err="1"/>
              <a:t>the</a:t>
            </a:r>
            <a:r>
              <a:rPr lang="tr-TR" b="1" dirty="0"/>
              <a:t> </a:t>
            </a:r>
            <a:r>
              <a:rPr lang="tr-TR" b="1" dirty="0" err="1"/>
              <a:t>Mobility</a:t>
            </a:r>
            <a:r>
              <a:rPr lang="tr-TR" b="1" dirty="0"/>
              <a:t>)</a:t>
            </a:r>
            <a:endParaRPr lang="tr-TR" dirty="0"/>
          </a:p>
        </p:txBody>
      </p:sp>
      <p:sp>
        <p:nvSpPr>
          <p:cNvPr id="6" name="İçerik Yer Tutucusu 2"/>
          <p:cNvSpPr txBox="1">
            <a:spLocks/>
          </p:cNvSpPr>
          <p:nvPr/>
        </p:nvSpPr>
        <p:spPr>
          <a:xfrm>
            <a:off x="457200" y="1583117"/>
            <a:ext cx="11034346" cy="41707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600" dirty="0"/>
              <a:t>Çeşitli sebeplerle staj anlaşmasında yapılacak olan değişikliklerin (Süre değişikliği, görev değişikliği vb.) dönmeden önceki 1 ay içerisinde yapılması gerekmektedir.</a:t>
            </a:r>
          </a:p>
          <a:p>
            <a:pPr marL="0" indent="0">
              <a:buNone/>
            </a:pPr>
            <a:endParaRPr lang="tr-TR" sz="1800" dirty="0"/>
          </a:p>
          <a:p>
            <a:pPr marL="0" indent="0">
              <a:buNone/>
            </a:pPr>
            <a:r>
              <a:rPr lang="tr-TR" sz="1800" dirty="0"/>
              <a:t>Değişiklik durumunda izlenecek yol haritası:</a:t>
            </a:r>
          </a:p>
          <a:p>
            <a:pPr marL="800100" lvl="1" indent="-342900">
              <a:buFont typeface="+mj-lt"/>
              <a:buAutoNum type="arabicPeriod"/>
            </a:pPr>
            <a:r>
              <a:rPr lang="tr-TR" sz="1600" dirty="0"/>
              <a:t>Değişikliğin uygunluğu sorulmalıdır. </a:t>
            </a:r>
          </a:p>
          <a:p>
            <a:pPr marL="800100" lvl="1" indent="-342900">
              <a:buFont typeface="+mj-lt"/>
              <a:buAutoNum type="arabicPeriod"/>
            </a:pPr>
            <a:r>
              <a:rPr lang="tr-TR" sz="1600" dirty="0"/>
              <a:t>Misafir kuruma onaylatılmalıdır.</a:t>
            </a:r>
          </a:p>
          <a:p>
            <a:pPr marL="800100" lvl="1" indent="-342900">
              <a:buFont typeface="+mj-lt"/>
              <a:buAutoNum type="arabicPeriod"/>
            </a:pPr>
            <a:r>
              <a:rPr lang="tr-TR" sz="1600" dirty="0"/>
              <a:t>Bölüm Koordinatörüne onaylatılmalıdır.</a:t>
            </a:r>
          </a:p>
          <a:p>
            <a:pPr marL="800100" lvl="1" indent="-342900">
              <a:buFont typeface="+mj-lt"/>
              <a:buAutoNum type="arabicPeriod"/>
            </a:pPr>
            <a:r>
              <a:rPr lang="tr-TR" sz="1600" dirty="0"/>
              <a:t>Koordinatörlüğümüz bilgilendirilmelidir.</a:t>
            </a:r>
            <a:endParaRPr lang="tr-TR" sz="1800" dirty="0"/>
          </a:p>
        </p:txBody>
      </p:sp>
      <p:pic>
        <p:nvPicPr>
          <p:cNvPr id="1028" name="Picture 4" descr="Malzeme Uygunluk Değerlendirme Ve Onayı - ERSU A.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335" y="2762393"/>
            <a:ext cx="3659967" cy="209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6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 Hareketlilikten Sonra (</a:t>
            </a:r>
            <a:r>
              <a:rPr lang="tr-TR" b="1" dirty="0" err="1"/>
              <a:t>After</a:t>
            </a:r>
            <a:r>
              <a:rPr lang="tr-TR" b="1" dirty="0"/>
              <a:t> </a:t>
            </a:r>
            <a:r>
              <a:rPr lang="tr-TR" b="1" dirty="0" err="1"/>
              <a:t>the</a:t>
            </a:r>
            <a:r>
              <a:rPr lang="tr-TR" b="1" dirty="0"/>
              <a:t> </a:t>
            </a:r>
            <a:r>
              <a:rPr lang="tr-TR" b="1" dirty="0" err="1"/>
              <a:t>Mobility</a:t>
            </a:r>
            <a:r>
              <a:rPr lang="tr-TR" b="1" dirty="0"/>
              <a:t>)</a:t>
            </a:r>
            <a:endParaRPr lang="tr-TR" dirty="0"/>
          </a:p>
        </p:txBody>
      </p:sp>
      <p:sp>
        <p:nvSpPr>
          <p:cNvPr id="4" name="İçerik Yer Tutucusu 2"/>
          <p:cNvSpPr txBox="1">
            <a:spLocks/>
          </p:cNvSpPr>
          <p:nvPr/>
        </p:nvSpPr>
        <p:spPr>
          <a:xfrm>
            <a:off x="838200" y="3464437"/>
            <a:ext cx="10670931" cy="287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1800" b="1" u="sng" dirty="0"/>
              <a:t>Hibe Kesinti Durumu</a:t>
            </a:r>
          </a:p>
          <a:p>
            <a:pPr algn="just"/>
            <a:r>
              <a:rPr lang="tr-TR" sz="1800" dirty="0">
                <a:solidFill>
                  <a:srgbClr val="FF0000"/>
                </a:solidFill>
              </a:rPr>
              <a:t>2 ayın altında </a:t>
            </a:r>
            <a:r>
              <a:rPr lang="tr-TR" sz="1800" dirty="0"/>
              <a:t>yapılan hareketliliklerde hibe geri alınmaktadır. (Mücbir Sebep)</a:t>
            </a:r>
          </a:p>
          <a:p>
            <a:pPr algn="just"/>
            <a:r>
              <a:rPr lang="tr-TR" sz="1800" dirty="0">
                <a:solidFill>
                  <a:srgbClr val="FF0000"/>
                </a:solidFill>
              </a:rPr>
              <a:t>Dönüş evrakları </a:t>
            </a:r>
            <a:r>
              <a:rPr lang="tr-TR" sz="1800" dirty="0"/>
              <a:t>15 gün içerisinde teslim edilmezse hibe geri alınmaktadır.</a:t>
            </a:r>
          </a:p>
          <a:p>
            <a:pPr algn="just"/>
            <a:r>
              <a:rPr lang="tr-TR" sz="1800" dirty="0">
                <a:solidFill>
                  <a:srgbClr val="FF0000"/>
                </a:solidFill>
              </a:rPr>
              <a:t>Katılım anketi </a:t>
            </a:r>
            <a:r>
              <a:rPr lang="tr-TR" sz="1800" dirty="0"/>
              <a:t>doldurulmadığı takdirde %15 kesinti yapılmaktadır. </a:t>
            </a:r>
          </a:p>
          <a:p>
            <a:pPr algn="just"/>
            <a:r>
              <a:rPr lang="tr-TR" sz="1800" dirty="0"/>
              <a:t>Staj Hareketliliği Öğrencileri için, </a:t>
            </a:r>
            <a:r>
              <a:rPr lang="tr-TR" sz="1800" dirty="0">
                <a:solidFill>
                  <a:srgbClr val="FF0000"/>
                </a:solidFill>
              </a:rPr>
              <a:t>başarısızlık durumunda </a:t>
            </a:r>
            <a:r>
              <a:rPr lang="tr-TR" sz="1800" dirty="0"/>
              <a:t>%100 kesinti yapılmaktadır.</a:t>
            </a:r>
          </a:p>
          <a:p>
            <a:pPr algn="just"/>
            <a:endParaRPr lang="tr-TR" sz="2000" dirty="0"/>
          </a:p>
          <a:p>
            <a:pPr algn="just"/>
            <a:endParaRPr lang="tr-TR" sz="2000" dirty="0"/>
          </a:p>
          <a:p>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40617"/>
            <a:ext cx="9759232" cy="1973590"/>
          </a:xfrm>
          <a:prstGeom prst="rect">
            <a:avLst/>
          </a:prstGeom>
        </p:spPr>
      </p:pic>
    </p:spTree>
    <p:extLst>
      <p:ext uri="{BB962C8B-B14F-4D97-AF65-F5344CB8AC3E}">
        <p14:creationId xmlns:p14="http://schemas.microsoft.com/office/powerpoint/2010/main" val="298929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AD8B6D1C-DEDE-9F3E-561D-029A6D6713E4}"/>
              </a:ext>
            </a:extLst>
          </p:cNvPr>
          <p:cNvSpPr>
            <a:spLocks noGrp="1"/>
          </p:cNvSpPr>
          <p:nvPr>
            <p:ph type="title"/>
          </p:nvPr>
        </p:nvSpPr>
        <p:spPr>
          <a:xfrm>
            <a:off x="1116330" y="4391804"/>
            <a:ext cx="4979670" cy="1133475"/>
          </a:xfrm>
        </p:spPr>
        <p:txBody>
          <a:bodyPr>
            <a:normAutofit/>
          </a:bodyPr>
          <a:lstStyle/>
          <a:p>
            <a:r>
              <a:rPr lang="tr-TR" sz="3500" dirty="0"/>
              <a:t>Teşekkürler…</a:t>
            </a:r>
          </a:p>
        </p:txBody>
      </p:sp>
    </p:spTree>
    <p:extLst>
      <p:ext uri="{BB962C8B-B14F-4D97-AF65-F5344CB8AC3E}">
        <p14:creationId xmlns:p14="http://schemas.microsoft.com/office/powerpoint/2010/main" val="14834907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Giden Öğrenci Yol Haritası</a:t>
            </a:r>
          </a:p>
        </p:txBody>
      </p:sp>
      <p:sp>
        <p:nvSpPr>
          <p:cNvPr id="3" name="İçerik Yer Tutucusu 2"/>
          <p:cNvSpPr txBox="1">
            <a:spLocks/>
          </p:cNvSpPr>
          <p:nvPr/>
        </p:nvSpPr>
        <p:spPr>
          <a:xfrm>
            <a:off x="397626" y="1820487"/>
            <a:ext cx="9536084" cy="4411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tr-TR" sz="2000" dirty="0"/>
              <a:t>Hareketlilikten Önce (</a:t>
            </a:r>
            <a:r>
              <a:rPr lang="tr-TR" sz="2000" dirty="0" err="1"/>
              <a:t>Before</a:t>
            </a:r>
            <a:r>
              <a:rPr lang="tr-TR" sz="2000" dirty="0"/>
              <a:t> </a:t>
            </a:r>
            <a:r>
              <a:rPr lang="tr-TR" sz="2000" dirty="0" err="1"/>
              <a:t>the</a:t>
            </a:r>
            <a:r>
              <a:rPr lang="tr-TR" sz="2000" dirty="0"/>
              <a:t> </a:t>
            </a:r>
            <a:r>
              <a:rPr lang="tr-TR" sz="2000" dirty="0" err="1"/>
              <a:t>Mobility</a:t>
            </a:r>
            <a:r>
              <a:rPr lang="tr-TR" sz="2000" dirty="0"/>
              <a:t>)</a:t>
            </a:r>
          </a:p>
          <a:p>
            <a:pPr marL="971550" lvl="1" indent="-514350">
              <a:buFont typeface="+mj-lt"/>
              <a:buAutoNum type="alphaLcParenR"/>
            </a:pPr>
            <a:r>
              <a:rPr lang="tr-TR" sz="2000" dirty="0"/>
              <a:t>İlk Grup Evraklar (Pasaport ve Vize için)</a:t>
            </a:r>
          </a:p>
          <a:p>
            <a:pPr marL="971550" lvl="1" indent="-514350">
              <a:buFont typeface="+mj-lt"/>
              <a:buAutoNum type="alphaLcParenR"/>
            </a:pPr>
            <a:r>
              <a:rPr lang="tr-TR" sz="2000" dirty="0"/>
              <a:t>İkinci Grup Evraklar (%80 Hibe için)</a:t>
            </a:r>
          </a:p>
          <a:p>
            <a:pPr marL="1428750" lvl="2" indent="-514350">
              <a:buFont typeface="+mj-lt"/>
              <a:buAutoNum type="alphaLcParenR"/>
            </a:pPr>
            <a:endParaRPr lang="tr-TR" sz="2000" dirty="0"/>
          </a:p>
          <a:p>
            <a:pPr marL="514350" indent="-514350">
              <a:buFont typeface="+mj-lt"/>
              <a:buAutoNum type="arabicPeriod"/>
            </a:pPr>
            <a:r>
              <a:rPr lang="tr-TR" sz="2000" dirty="0"/>
              <a:t>Hareketlilik Esnasında (</a:t>
            </a:r>
            <a:r>
              <a:rPr lang="tr-TR" sz="2000" dirty="0" err="1"/>
              <a:t>During</a:t>
            </a:r>
            <a:r>
              <a:rPr lang="tr-TR" sz="2000" dirty="0"/>
              <a:t> </a:t>
            </a:r>
            <a:r>
              <a:rPr lang="tr-TR" sz="2000" dirty="0" err="1"/>
              <a:t>the</a:t>
            </a:r>
            <a:r>
              <a:rPr lang="tr-TR" sz="2000" dirty="0"/>
              <a:t> </a:t>
            </a:r>
            <a:r>
              <a:rPr lang="tr-TR" sz="2000" dirty="0" err="1"/>
              <a:t>Mobility</a:t>
            </a:r>
            <a:r>
              <a:rPr lang="tr-TR" sz="2000" dirty="0"/>
              <a:t>)</a:t>
            </a:r>
          </a:p>
          <a:p>
            <a:pPr marL="514350" indent="-514350">
              <a:buFont typeface="+mj-lt"/>
              <a:buAutoNum type="arabicPeriod"/>
            </a:pPr>
            <a:endParaRPr lang="tr-TR" sz="2000" dirty="0"/>
          </a:p>
          <a:p>
            <a:pPr marL="514350" indent="-514350">
              <a:buFont typeface="+mj-lt"/>
              <a:buAutoNum type="arabicPeriod"/>
            </a:pPr>
            <a:r>
              <a:rPr lang="tr-TR" sz="2000" dirty="0"/>
              <a:t>Hareketlilikten Sonra (</a:t>
            </a:r>
            <a:r>
              <a:rPr lang="tr-TR" sz="2000" dirty="0" err="1"/>
              <a:t>After</a:t>
            </a:r>
            <a:r>
              <a:rPr lang="tr-TR" sz="2000" dirty="0"/>
              <a:t> </a:t>
            </a:r>
            <a:r>
              <a:rPr lang="tr-TR" sz="2000" dirty="0" err="1"/>
              <a:t>the</a:t>
            </a:r>
            <a:r>
              <a:rPr lang="tr-TR" sz="2000" dirty="0"/>
              <a:t> </a:t>
            </a:r>
            <a:r>
              <a:rPr lang="tr-TR" sz="2000" dirty="0" err="1"/>
              <a:t>Mobility</a:t>
            </a:r>
            <a:r>
              <a:rPr lang="tr-TR" sz="2000" dirty="0"/>
              <a:t>)</a:t>
            </a:r>
          </a:p>
          <a:p>
            <a:pPr marL="971550" lvl="1" indent="-514350">
              <a:buFont typeface="+mj-lt"/>
              <a:buAutoNum type="alphaLcPeriod"/>
            </a:pPr>
            <a:r>
              <a:rPr lang="tr-TR" sz="2000" dirty="0"/>
              <a:t>Üçüncü Grup Evraklar (%20 Hibe için)</a:t>
            </a:r>
          </a:p>
          <a:p>
            <a:endParaRPr lang="tr-TR"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538" y="2369127"/>
            <a:ext cx="4322179" cy="2764675"/>
          </a:xfrm>
          <a:prstGeom prst="rect">
            <a:avLst/>
          </a:prstGeom>
        </p:spPr>
      </p:pic>
    </p:spTree>
    <p:extLst>
      <p:ext uri="{BB962C8B-B14F-4D97-AF65-F5344CB8AC3E}">
        <p14:creationId xmlns:p14="http://schemas.microsoft.com/office/powerpoint/2010/main" val="20278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Staj Hareketliliği (Hatırlatma)</a:t>
            </a:r>
          </a:p>
        </p:txBody>
      </p:sp>
      <p:sp>
        <p:nvSpPr>
          <p:cNvPr id="3" name="Dikdörtgen 2"/>
          <p:cNvSpPr/>
          <p:nvPr/>
        </p:nvSpPr>
        <p:spPr>
          <a:xfrm>
            <a:off x="321732" y="1279125"/>
            <a:ext cx="11407524" cy="4985980"/>
          </a:xfrm>
          <a:prstGeom prst="rect">
            <a:avLst/>
          </a:prstGeom>
        </p:spPr>
        <p:txBody>
          <a:bodyPr wrap="square">
            <a:spAutoFit/>
          </a:bodyPr>
          <a:lstStyle/>
          <a:p>
            <a:pPr algn="just"/>
            <a:r>
              <a:rPr lang="tr-TR" sz="1600" dirty="0">
                <a:latin typeface="+mj-lt"/>
              </a:rPr>
              <a:t>Staj Hareketliliği faaliyeti, öğrencinin belli bir dönem için (en az 2, en fazla 12 ay) akademik çalışma alanıyla ilgili uygun bir kurum veya kuruluşta staj yapmasıdır.</a:t>
            </a:r>
          </a:p>
          <a:p>
            <a:pPr algn="just"/>
            <a:endParaRPr lang="tr-TR" sz="1600" dirty="0">
              <a:latin typeface="+mj-lt"/>
            </a:endParaRPr>
          </a:p>
          <a:p>
            <a:pPr marL="285750" indent="-285750" algn="just">
              <a:buClr>
                <a:srgbClr val="003DA6"/>
              </a:buClr>
              <a:buFont typeface="Arial" panose="020B0604020202020204" pitchFamily="34" charset="0"/>
              <a:buChar char="•"/>
            </a:pPr>
            <a:r>
              <a:rPr lang="tr-TR" sz="1600" dirty="0">
                <a:latin typeface="+mj-lt"/>
              </a:rPr>
              <a:t>Öğrenci staj yapacağı yeri kendisi bulmalıdır. Üniversitemiz yalnızca gelen teklifleri sitemizde paylaşmaktadır.</a:t>
            </a:r>
          </a:p>
          <a:p>
            <a:pPr marL="285750" indent="-285750" algn="just">
              <a:buClr>
                <a:srgbClr val="003DA6"/>
              </a:buClr>
              <a:buFont typeface="Arial" panose="020B0604020202020204" pitchFamily="34" charset="0"/>
              <a:buChar char="•"/>
            </a:pPr>
            <a:endParaRPr lang="tr-TR" sz="1600" dirty="0">
              <a:latin typeface="+mj-lt"/>
            </a:endParaRPr>
          </a:p>
          <a:p>
            <a:pPr marL="285750" indent="-285750" algn="just">
              <a:buClr>
                <a:srgbClr val="003DA6"/>
              </a:buClr>
              <a:buFont typeface="Arial" panose="020B0604020202020204" pitchFamily="34" charset="0"/>
              <a:buChar char="•"/>
            </a:pPr>
            <a:r>
              <a:rPr lang="tr-TR" sz="1600" dirty="0">
                <a:latin typeface="+mj-lt"/>
              </a:rPr>
              <a:t>Faaliyet süresi, her bir öğrenim kademesi (Ön lisans, Lisans vs.) için ayrı ayrı geçerli olmak üzere en fazla 12 aydır. (12 ayı tamamlayana kadar birkaç defa hareketlilik yapılabilir.)</a:t>
            </a:r>
          </a:p>
          <a:p>
            <a:pPr marL="285750" indent="-285750" algn="just">
              <a:buClr>
                <a:srgbClr val="003DA6"/>
              </a:buClr>
              <a:buFont typeface="Arial" panose="020B0604020202020204" pitchFamily="34" charset="0"/>
              <a:buChar char="•"/>
            </a:pPr>
            <a:endParaRPr lang="tr-TR" sz="1600" dirty="0">
              <a:latin typeface="+mj-lt"/>
            </a:endParaRPr>
          </a:p>
          <a:p>
            <a:pPr marL="285750" indent="-285750" algn="just">
              <a:buClr>
                <a:srgbClr val="003DA6"/>
              </a:buClr>
              <a:buFont typeface="Arial" panose="020B0604020202020204" pitchFamily="34" charset="0"/>
              <a:buChar char="•"/>
            </a:pPr>
            <a:r>
              <a:rPr lang="tr-TR" sz="1600" b="1" dirty="0">
                <a:latin typeface="+mj-lt"/>
              </a:rPr>
              <a:t>Gönüllü staj </a:t>
            </a:r>
            <a:r>
              <a:rPr lang="tr-TR" sz="1600" dirty="0">
                <a:latin typeface="+mj-lt"/>
              </a:rPr>
              <a:t>yapılabilir.</a:t>
            </a:r>
          </a:p>
          <a:p>
            <a:pPr marL="285750" indent="-285750" algn="just">
              <a:buClr>
                <a:srgbClr val="003DA6"/>
              </a:buClr>
              <a:buFont typeface="Arial" panose="020B0604020202020204" pitchFamily="34" charset="0"/>
              <a:buChar char="•"/>
            </a:pPr>
            <a:endParaRPr lang="tr-TR" sz="1600" dirty="0">
              <a:latin typeface="+mj-lt"/>
            </a:endParaRPr>
          </a:p>
          <a:p>
            <a:pPr marL="285750" indent="-285750" algn="just">
              <a:buClr>
                <a:srgbClr val="003DA6"/>
              </a:buClr>
              <a:buFont typeface="Arial" panose="020B0604020202020204" pitchFamily="34" charset="0"/>
              <a:buChar char="•"/>
            </a:pPr>
            <a:r>
              <a:rPr lang="tr-TR" sz="1600" b="1" dirty="0">
                <a:latin typeface="+mj-lt"/>
              </a:rPr>
              <a:t>Bütünleşik staj </a:t>
            </a:r>
            <a:r>
              <a:rPr lang="tr-TR" sz="1600" dirty="0">
                <a:latin typeface="+mj-lt"/>
              </a:rPr>
              <a:t>yapılabilir. (</a:t>
            </a:r>
            <a:r>
              <a:rPr lang="tr-TR" sz="1600" dirty="0" err="1">
                <a:latin typeface="+mj-lt"/>
              </a:rPr>
              <a:t>Erasmus</a:t>
            </a:r>
            <a:r>
              <a:rPr lang="tr-TR" sz="1600" dirty="0">
                <a:latin typeface="+mj-lt"/>
              </a:rPr>
              <a:t> ile 7+1, 3+1, diğer zorunlu stajlarınız ilişkilendirilebilir. ) Bölüm onayı!!!</a:t>
            </a:r>
          </a:p>
          <a:p>
            <a:pPr marL="285750" indent="-285750" algn="just">
              <a:buClr>
                <a:srgbClr val="003DA6"/>
              </a:buClr>
              <a:buFont typeface="Arial" panose="020B0604020202020204" pitchFamily="34" charset="0"/>
              <a:buChar char="•"/>
            </a:pPr>
            <a:endParaRPr lang="tr-TR" sz="1600" dirty="0">
              <a:latin typeface="+mj-lt"/>
            </a:endParaRPr>
          </a:p>
          <a:p>
            <a:pPr marL="285750" indent="-285750" algn="just">
              <a:buClr>
                <a:srgbClr val="003DA6"/>
              </a:buClr>
              <a:buFont typeface="Arial" panose="020B0604020202020204" pitchFamily="34" charset="0"/>
              <a:buChar char="•"/>
            </a:pPr>
            <a:r>
              <a:rPr lang="tr-TR" sz="1600" dirty="0">
                <a:latin typeface="+mj-lt"/>
              </a:rPr>
              <a:t>Staj faaliyeti, öğrenim süresi içerisinde başvuran öğrenciler </a:t>
            </a:r>
            <a:r>
              <a:rPr lang="tr-TR" sz="1600" b="1" dirty="0">
                <a:latin typeface="+mj-lt"/>
              </a:rPr>
              <a:t>mezun olduktan sonraki 12 ay </a:t>
            </a:r>
            <a:r>
              <a:rPr lang="tr-TR" sz="1600" dirty="0">
                <a:latin typeface="+mj-lt"/>
              </a:rPr>
              <a:t>içerisinde staj hareketliliği gerçekleştirilebilir. Mezun olmuş öğrenciler başvuruda </a:t>
            </a:r>
            <a:r>
              <a:rPr lang="tr-TR" sz="1600" u="sng" dirty="0">
                <a:latin typeface="+mj-lt"/>
              </a:rPr>
              <a:t>bulunamaz</a:t>
            </a:r>
            <a:r>
              <a:rPr lang="tr-TR" sz="1600" dirty="0">
                <a:latin typeface="+mj-lt"/>
              </a:rPr>
              <a:t>.</a:t>
            </a:r>
          </a:p>
          <a:p>
            <a:pPr marL="285750" indent="-285750" algn="just">
              <a:buClr>
                <a:srgbClr val="003DA6"/>
              </a:buClr>
              <a:buFont typeface="Arial" panose="020B0604020202020204" pitchFamily="34" charset="0"/>
              <a:buChar char="•"/>
            </a:pPr>
            <a:endParaRPr lang="tr-TR" sz="1600" dirty="0">
              <a:latin typeface="+mj-lt"/>
            </a:endParaRPr>
          </a:p>
          <a:p>
            <a:pPr marL="285750" indent="-285750" algn="just">
              <a:buClr>
                <a:srgbClr val="003DA6"/>
              </a:buClr>
              <a:buFont typeface="Arial" panose="020B0604020202020204" pitchFamily="34" charset="0"/>
              <a:buChar char="•"/>
            </a:pPr>
            <a:r>
              <a:rPr lang="tr-TR" sz="1600" dirty="0">
                <a:latin typeface="+mj-lt"/>
              </a:rPr>
              <a:t>Kayıt donduran öğrenciler, kayıt dondurdukları dönemde staj hareketliliklerini gerçekleştiremez. </a:t>
            </a:r>
          </a:p>
          <a:p>
            <a:pPr marL="285750" indent="-285750" algn="just">
              <a:buClr>
                <a:srgbClr val="003DA6"/>
              </a:buClr>
              <a:buFont typeface="Arial" panose="020B0604020202020204" pitchFamily="34" charset="0"/>
              <a:buChar char="•"/>
            </a:pPr>
            <a:endParaRPr lang="tr-TR" sz="1600" dirty="0">
              <a:latin typeface="+mj-lt"/>
            </a:endParaRPr>
          </a:p>
          <a:p>
            <a:pPr marL="285750" lvl="1" indent="-285750" algn="just">
              <a:buClr>
                <a:srgbClr val="003DA6"/>
              </a:buClr>
              <a:buFont typeface="Arial" panose="020B0604020202020204" pitchFamily="34" charset="0"/>
              <a:buChar char="•"/>
            </a:pPr>
            <a:r>
              <a:rPr lang="tr-TR" sz="1600" dirty="0">
                <a:latin typeface="+mj-lt"/>
              </a:rPr>
              <a:t>Davet mektubu 20.12.2024 tarihine kadar ibraz edilmelidir. Davet Mektubu için bölümünüz ile alakalı birden fazla firma ile iletişime geçebilirsiniz. (CV, Niyet Mektubu, </a:t>
            </a:r>
            <a:r>
              <a:rPr lang="tr-TR" sz="1600" dirty="0" err="1">
                <a:latin typeface="+mj-lt"/>
              </a:rPr>
              <a:t>Erasmus</a:t>
            </a:r>
            <a:r>
              <a:rPr lang="tr-TR" sz="1600" dirty="0">
                <a:latin typeface="+mj-lt"/>
              </a:rPr>
              <a:t> stajı kazandığına dair resmi yazı, Dil Sertifikası vb.)</a:t>
            </a:r>
          </a:p>
          <a:p>
            <a:pPr marL="285750" indent="-285750" algn="just">
              <a:buClr>
                <a:srgbClr val="003DA6"/>
              </a:buClr>
              <a:buFont typeface="Wingdings" panose="05000000000000000000" pitchFamily="2" charset="2"/>
              <a:buChar char="ü"/>
            </a:pPr>
            <a:endParaRPr lang="tr-TR" sz="1400" b="1" dirty="0">
              <a:latin typeface="+mj-lt"/>
            </a:endParaRPr>
          </a:p>
        </p:txBody>
      </p:sp>
    </p:spTree>
    <p:extLst>
      <p:ext uri="{BB962C8B-B14F-4D97-AF65-F5344CB8AC3E}">
        <p14:creationId xmlns:p14="http://schemas.microsoft.com/office/powerpoint/2010/main" val="118611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b="1" dirty="0"/>
              <a:t>Uygun Staj Yeri Örnekleri: </a:t>
            </a:r>
            <a:endParaRPr lang="tr-TR" sz="2400" b="1" dirty="0"/>
          </a:p>
        </p:txBody>
      </p:sp>
      <p:sp>
        <p:nvSpPr>
          <p:cNvPr id="3" name="Metin kutusu 2"/>
          <p:cNvSpPr txBox="1"/>
          <p:nvPr/>
        </p:nvSpPr>
        <p:spPr>
          <a:xfrm>
            <a:off x="307570" y="1338349"/>
            <a:ext cx="11188932" cy="7509748"/>
          </a:xfrm>
          <a:prstGeom prst="rect">
            <a:avLst/>
          </a:prstGeom>
          <a:noFill/>
        </p:spPr>
        <p:txBody>
          <a:bodyPr wrap="square" rtlCol="0">
            <a:spAutoFit/>
          </a:bodyPr>
          <a:lstStyle/>
          <a:p>
            <a:pPr marL="285750" indent="-285750" algn="just">
              <a:buClr>
                <a:srgbClr val="003DA6"/>
              </a:buClr>
              <a:buFont typeface="Wingdings" panose="05000000000000000000" pitchFamily="2" charset="2"/>
              <a:buChar char="ü"/>
            </a:pPr>
            <a:r>
              <a:rPr lang="tr-TR" sz="1600" dirty="0"/>
              <a:t>Bir kamu ya da özel sektöre ait küçük, ortak veya büyük ölçekli işletmeler </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Yerel, bölgesel ya da ulusal kamu kurumları</a:t>
            </a:r>
          </a:p>
          <a:p>
            <a:pPr algn="just">
              <a:buClr>
                <a:srgbClr val="003DA6"/>
              </a:buClr>
            </a:pPr>
            <a:endParaRPr lang="tr-TR" sz="1600" dirty="0"/>
          </a:p>
          <a:p>
            <a:pPr marL="285750" indent="-285750" algn="just">
              <a:buClr>
                <a:srgbClr val="003DA6"/>
              </a:buClr>
              <a:buFont typeface="Wingdings" panose="05000000000000000000" pitchFamily="2" charset="2"/>
              <a:buChar char="ü"/>
            </a:pPr>
            <a:r>
              <a:rPr lang="tr-TR" sz="1600" dirty="0"/>
              <a:t>Gönderen ülkenin yurtdışındaki büyükelçilikleri veya konsoloslukları </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Ticaret odaları, esnaf-zanaatkâr birlikleri, borsalar ve sendika gibi iş dünyasına ait her türlü oluşum/birlik</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Araştırma enstitüleri, Vakıflar</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Okul/enstitü/eğitim merkezi (mesleki eğitim veya yetişkin eğitim dâhil olmak üzere okul öncesinden lise eğitimine kadar her türlü eğitim kurumu olabilir)</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Kar amacı gütmeyen kurumlar, dernekler,  STK’lar</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Kariyer planlama, profesyonel danışmanlık ve bilgilendirme hizmeti sunan kurumlar</a:t>
            </a:r>
          </a:p>
          <a:p>
            <a:pPr marL="285750" indent="-285750" algn="just">
              <a:buClr>
                <a:srgbClr val="003DA6"/>
              </a:buClr>
              <a:buFont typeface="Wingdings" panose="05000000000000000000" pitchFamily="2" charset="2"/>
              <a:buChar char="ü"/>
            </a:pPr>
            <a:endParaRPr lang="tr-TR" sz="1600" dirty="0"/>
          </a:p>
          <a:p>
            <a:pPr marL="285750" indent="-285750" algn="just">
              <a:buClr>
                <a:srgbClr val="003DA6"/>
              </a:buClr>
              <a:buFont typeface="Wingdings" panose="05000000000000000000" pitchFamily="2" charset="2"/>
              <a:buChar char="ü"/>
            </a:pPr>
            <a:r>
              <a:rPr lang="tr-TR" sz="1600" dirty="0"/>
              <a:t>Yükseköğretim kurumları</a:t>
            </a:r>
          </a:p>
          <a:p>
            <a:pPr lvl="1"/>
            <a:endParaRPr lang="tr-TR" sz="2000" dirty="0"/>
          </a:p>
          <a:p>
            <a:pPr lvl="1"/>
            <a:endParaRPr lang="tr-TR" sz="2000" dirty="0"/>
          </a:p>
          <a:p>
            <a:pPr marL="800100" lvl="1" indent="-342900">
              <a:buFont typeface="+mj-lt"/>
              <a:buAutoNum type="arabicPeriod"/>
            </a:pPr>
            <a:endParaRPr lang="tr-TR" sz="2000" dirty="0"/>
          </a:p>
          <a:p>
            <a:pPr marL="800100" lvl="1" indent="-342900">
              <a:buFont typeface="+mj-lt"/>
              <a:buAutoNum type="arabicPeriod"/>
            </a:pPr>
            <a:endParaRPr lang="tr-TR" sz="2000" dirty="0">
              <a:solidFill>
                <a:srgbClr val="FF0000"/>
              </a:solidFill>
            </a:endParaRPr>
          </a:p>
          <a:p>
            <a:pPr marL="800100" lvl="1" indent="-342900">
              <a:buFont typeface="+mj-lt"/>
              <a:buAutoNum type="arabicPeriod"/>
            </a:pPr>
            <a:endParaRPr lang="tr-TR" sz="2000" dirty="0">
              <a:solidFill>
                <a:srgbClr val="FF0000"/>
              </a:solidFill>
            </a:endParaRPr>
          </a:p>
          <a:p>
            <a:pPr marL="800100" lvl="1" indent="-342900">
              <a:buFont typeface="+mj-lt"/>
              <a:buAutoNum type="arabicPeriod"/>
            </a:pPr>
            <a:endParaRPr lang="tr-TR" sz="2000" dirty="0">
              <a:solidFill>
                <a:srgbClr val="FF0000"/>
              </a:solidFill>
            </a:endParaRPr>
          </a:p>
          <a:p>
            <a:pPr marL="800100" lvl="1" indent="-342900">
              <a:buFont typeface="+mj-lt"/>
              <a:buAutoNum type="arabicPeriod"/>
            </a:pPr>
            <a:endParaRPr lang="tr-TR" sz="2000" b="1" dirty="0">
              <a:solidFill>
                <a:srgbClr val="FF0000"/>
              </a:solidFill>
            </a:endParaRPr>
          </a:p>
          <a:p>
            <a:pPr marL="800100" lvl="1" indent="-342900">
              <a:buFont typeface="+mj-lt"/>
              <a:buAutoNum type="arabicPeriod"/>
            </a:pPr>
            <a:endParaRPr lang="tr-TR" sz="2000" b="1" dirty="0"/>
          </a:p>
          <a:p>
            <a:pPr lvl="1"/>
            <a:endParaRPr lang="tr-TR" sz="1600" dirty="0"/>
          </a:p>
          <a:p>
            <a:endParaRPr lang="tr-TR" sz="2000" dirty="0"/>
          </a:p>
        </p:txBody>
      </p:sp>
    </p:spTree>
    <p:extLst>
      <p:ext uri="{BB962C8B-B14F-4D97-AF65-F5344CB8AC3E}">
        <p14:creationId xmlns:p14="http://schemas.microsoft.com/office/powerpoint/2010/main" val="15757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DA1613-1BB1-134B-4356-9C3E69C36C86}"/>
              </a:ext>
            </a:extLst>
          </p:cNvPr>
          <p:cNvSpPr>
            <a:spLocks noGrp="1"/>
          </p:cNvSpPr>
          <p:nvPr>
            <p:ph type="title"/>
          </p:nvPr>
        </p:nvSpPr>
        <p:spPr/>
        <p:txBody>
          <a:bodyPr/>
          <a:lstStyle/>
          <a:p>
            <a:r>
              <a:rPr lang="tr-TR" sz="2400" b="1" dirty="0"/>
              <a:t>Davet Mektubunda Olması Gerekenler</a:t>
            </a:r>
            <a:endParaRPr lang="tr-TR" sz="2400" dirty="0"/>
          </a:p>
        </p:txBody>
      </p:sp>
      <p:sp>
        <p:nvSpPr>
          <p:cNvPr id="7" name="Unvan 1"/>
          <p:cNvSpPr txBox="1">
            <a:spLocks/>
          </p:cNvSpPr>
          <p:nvPr/>
        </p:nvSpPr>
        <p:spPr>
          <a:xfrm>
            <a:off x="111127" y="859904"/>
            <a:ext cx="8911687" cy="9269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tr-TR" sz="2000" b="1" dirty="0">
                <a:latin typeface="Georgia" panose="02040502050405020303" pitchFamily="18" charset="0"/>
              </a:rPr>
              <a:t>Davet Mektubunda Olması Gerekenler</a:t>
            </a:r>
          </a:p>
        </p:txBody>
      </p:sp>
      <p:sp>
        <p:nvSpPr>
          <p:cNvPr id="8" name="İçerik Yer Tutucusu 2"/>
          <p:cNvSpPr txBox="1">
            <a:spLocks/>
          </p:cNvSpPr>
          <p:nvPr/>
        </p:nvSpPr>
        <p:spPr>
          <a:xfrm>
            <a:off x="256448" y="3670682"/>
            <a:ext cx="6627788" cy="1815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003DA6"/>
              </a:buClr>
              <a:buNone/>
            </a:pPr>
            <a:r>
              <a:rPr lang="tr-TR" sz="1400" b="1" dirty="0">
                <a:solidFill>
                  <a:srgbClr val="232CE5"/>
                </a:solidFill>
                <a:latin typeface="+mj-lt"/>
              </a:rPr>
              <a:t>Öğrenci staj yerini bulduktan sonra kurumdan bir davet mektubu temin etmelidir.</a:t>
            </a:r>
          </a:p>
          <a:p>
            <a:pPr algn="just">
              <a:buClr>
                <a:srgbClr val="003DA6"/>
              </a:buClr>
              <a:buFont typeface="Wingdings" panose="05000000000000000000" pitchFamily="2" charset="2"/>
              <a:buChar char="ü"/>
            </a:pPr>
            <a:r>
              <a:rPr lang="tr-TR" sz="1400" dirty="0">
                <a:latin typeface="+mj-lt"/>
              </a:rPr>
              <a:t>Ad, </a:t>
            </a:r>
            <a:r>
              <a:rPr lang="tr-TR" sz="1400" dirty="0" err="1">
                <a:latin typeface="+mj-lt"/>
              </a:rPr>
              <a:t>Soyad</a:t>
            </a:r>
            <a:r>
              <a:rPr lang="tr-TR" sz="1400" dirty="0">
                <a:latin typeface="+mj-lt"/>
              </a:rPr>
              <a:t>, bölüm ve üniversite bilgileri yer almalıdır.</a:t>
            </a:r>
          </a:p>
          <a:p>
            <a:pPr algn="just">
              <a:buClr>
                <a:srgbClr val="003DA6"/>
              </a:buClr>
              <a:buFont typeface="Wingdings" panose="05000000000000000000" pitchFamily="2" charset="2"/>
              <a:buChar char="ü"/>
            </a:pPr>
            <a:r>
              <a:rPr lang="tr-TR" sz="1400" dirty="0">
                <a:latin typeface="+mj-lt"/>
              </a:rPr>
              <a:t>Misafir kurumun adresi, yasal ismi, vergi </a:t>
            </a:r>
            <a:r>
              <a:rPr lang="tr-TR" sz="1400" dirty="0" err="1">
                <a:latin typeface="+mj-lt"/>
              </a:rPr>
              <a:t>no</a:t>
            </a:r>
            <a:r>
              <a:rPr lang="tr-TR" sz="1400" dirty="0">
                <a:latin typeface="+mj-lt"/>
              </a:rPr>
              <a:t>. gibi bilgileri yer almalıdır.</a:t>
            </a:r>
          </a:p>
          <a:p>
            <a:pPr algn="just">
              <a:buClr>
                <a:srgbClr val="003DA6"/>
              </a:buClr>
              <a:buFont typeface="Wingdings" panose="05000000000000000000" pitchFamily="2" charset="2"/>
              <a:buChar char="ü"/>
            </a:pPr>
            <a:r>
              <a:rPr lang="tr-TR" sz="1400" dirty="0">
                <a:latin typeface="+mj-lt"/>
              </a:rPr>
              <a:t>İmzalı ve mühürlü olmalıdır.</a:t>
            </a:r>
          </a:p>
          <a:p>
            <a:pPr algn="just">
              <a:buClr>
                <a:srgbClr val="003DA6"/>
              </a:buClr>
              <a:buFont typeface="Wingdings" panose="05000000000000000000" pitchFamily="2" charset="2"/>
              <a:buChar char="ü"/>
            </a:pPr>
            <a:r>
              <a:rPr lang="tr-TR" sz="1400" dirty="0">
                <a:latin typeface="+mj-lt"/>
              </a:rPr>
              <a:t>Davetin imzalandığı tarih yer almalıdır.</a:t>
            </a:r>
          </a:p>
          <a:p>
            <a:pPr algn="just">
              <a:buClr>
                <a:srgbClr val="003DA6"/>
              </a:buClr>
              <a:buFont typeface="Wingdings" panose="05000000000000000000" pitchFamily="2" charset="2"/>
              <a:buChar char="ü"/>
            </a:pPr>
            <a:r>
              <a:rPr lang="tr-TR" sz="1400" dirty="0">
                <a:latin typeface="+mj-lt"/>
              </a:rPr>
              <a:t>Staj yapılacak süreler yer almalıdır</a:t>
            </a:r>
            <a:r>
              <a:rPr lang="tr-TR" sz="1400" b="1" dirty="0">
                <a:latin typeface="+mj-lt"/>
              </a:rPr>
              <a:t> </a:t>
            </a:r>
            <a:r>
              <a:rPr lang="tr-TR" sz="1400" dirty="0">
                <a:latin typeface="+mj-lt"/>
              </a:rPr>
              <a:t>(</a:t>
            </a:r>
            <a:r>
              <a:rPr lang="tr-TR" sz="1400" dirty="0" err="1">
                <a:latin typeface="+mj-lt"/>
              </a:rPr>
              <a:t>Örn</a:t>
            </a:r>
            <a:r>
              <a:rPr lang="tr-TR" sz="1400" dirty="0">
                <a:latin typeface="+mj-lt"/>
              </a:rPr>
              <a:t>. 15.09.2024 – 14.12.2024).</a:t>
            </a:r>
          </a:p>
          <a:p>
            <a:pPr algn="just">
              <a:buFont typeface="Wingdings" panose="05000000000000000000" pitchFamily="2" charset="2"/>
              <a:buChar char="ü"/>
            </a:pPr>
            <a:endParaRPr lang="tr-TR" sz="1400" dirty="0">
              <a:latin typeface="+mj-l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58" y="1148563"/>
            <a:ext cx="6163420" cy="2145854"/>
          </a:xfrm>
          <a:prstGeom prst="rect">
            <a:avLst/>
          </a:prstGeom>
        </p:spPr>
      </p:pic>
      <p:pic>
        <p:nvPicPr>
          <p:cNvPr id="10" name="Resim 9"/>
          <p:cNvPicPr>
            <a:picLocks noChangeAspect="1"/>
          </p:cNvPicPr>
          <p:nvPr/>
        </p:nvPicPr>
        <p:blipFill rotWithShape="1">
          <a:blip r:embed="rId3"/>
          <a:srcRect l="8607" t="7456" r="6661" b="5442"/>
          <a:stretch/>
        </p:blipFill>
        <p:spPr>
          <a:xfrm>
            <a:off x="7166294" y="1148563"/>
            <a:ext cx="4368301" cy="4849533"/>
          </a:xfrm>
          <a:prstGeom prst="rect">
            <a:avLst/>
          </a:prstGeom>
        </p:spPr>
      </p:pic>
    </p:spTree>
    <p:extLst>
      <p:ext uri="{BB962C8B-B14F-4D97-AF65-F5344CB8AC3E}">
        <p14:creationId xmlns:p14="http://schemas.microsoft.com/office/powerpoint/2010/main" val="19078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a:t>
            </a:r>
            <a:r>
              <a:rPr lang="en-US" dirty="0"/>
              <a:t>. </a:t>
            </a:r>
            <a:r>
              <a:rPr lang="en-US" dirty="0" err="1"/>
              <a:t>Hareketlilikten</a:t>
            </a:r>
            <a:r>
              <a:rPr lang="en-US" dirty="0"/>
              <a:t> </a:t>
            </a:r>
            <a:r>
              <a:rPr lang="en-US" dirty="0" err="1"/>
              <a:t>Önce</a:t>
            </a:r>
            <a:r>
              <a:rPr lang="en-US" dirty="0"/>
              <a:t> (Before the Mobility)</a:t>
            </a:r>
            <a:endParaRPr lang="tr-TR" dirty="0"/>
          </a:p>
        </p:txBody>
      </p:sp>
      <p:pic>
        <p:nvPicPr>
          <p:cNvPr id="3" name="İçerik Yer Tutucusu 4"/>
          <p:cNvPicPr>
            <a:picLocks noChangeAspect="1"/>
          </p:cNvPicPr>
          <p:nvPr/>
        </p:nvPicPr>
        <p:blipFill>
          <a:blip r:embed="rId2"/>
          <a:stretch>
            <a:fillRect/>
          </a:stretch>
        </p:blipFill>
        <p:spPr>
          <a:xfrm>
            <a:off x="903250" y="1029890"/>
            <a:ext cx="10452001" cy="4946679"/>
          </a:xfrm>
          <a:prstGeom prst="rect">
            <a:avLst/>
          </a:prstGeom>
        </p:spPr>
      </p:pic>
      <p:sp>
        <p:nvSpPr>
          <p:cNvPr id="4" name="Metin kutusu 3"/>
          <p:cNvSpPr txBox="1"/>
          <p:nvPr/>
        </p:nvSpPr>
        <p:spPr>
          <a:xfrm>
            <a:off x="1111068" y="5976569"/>
            <a:ext cx="3709542" cy="338554"/>
          </a:xfrm>
          <a:prstGeom prst="rect">
            <a:avLst/>
          </a:prstGeom>
          <a:noFill/>
        </p:spPr>
        <p:txBody>
          <a:bodyPr wrap="none" rtlCol="0">
            <a:spAutoFit/>
          </a:bodyPr>
          <a:lstStyle/>
          <a:p>
            <a:r>
              <a:rPr lang="tr-TR" sz="1600" dirty="0">
                <a:solidFill>
                  <a:schemeClr val="bg1">
                    <a:lumMod val="50000"/>
                  </a:schemeClr>
                </a:solidFill>
              </a:rPr>
              <a:t>**Ek 2 tane daha doküman eklenmiştir.</a:t>
            </a:r>
          </a:p>
        </p:txBody>
      </p:sp>
    </p:spTree>
    <p:extLst>
      <p:ext uri="{BB962C8B-B14F-4D97-AF65-F5344CB8AC3E}">
        <p14:creationId xmlns:p14="http://schemas.microsoft.com/office/powerpoint/2010/main" val="158751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Seyahat Sağlık Sigortası</a:t>
            </a:r>
          </a:p>
        </p:txBody>
      </p:sp>
      <p:sp>
        <p:nvSpPr>
          <p:cNvPr id="3" name="Metin kutusu 2"/>
          <p:cNvSpPr txBox="1"/>
          <p:nvPr/>
        </p:nvSpPr>
        <p:spPr>
          <a:xfrm>
            <a:off x="305713" y="1496290"/>
            <a:ext cx="11115045" cy="3331681"/>
          </a:xfrm>
          <a:prstGeom prst="rect">
            <a:avLst/>
          </a:prstGeom>
          <a:noFill/>
        </p:spPr>
        <p:txBody>
          <a:bodyPr wrap="square" rtlCol="0">
            <a:spAutoFit/>
          </a:bodyPr>
          <a:lstStyle/>
          <a:p>
            <a:r>
              <a:rPr lang="tr-TR" sz="1600" dirty="0" err="1"/>
              <a:t>Erasmus’a</a:t>
            </a:r>
            <a:r>
              <a:rPr lang="tr-TR" sz="1600" dirty="0"/>
              <a:t> katılan tüm öğrencilerin seyahat ve sağlık sigortası yaptırması ve bir kopyasını </a:t>
            </a:r>
            <a:r>
              <a:rPr lang="tr-TR" sz="1600" dirty="0" err="1"/>
              <a:t>Erasmus</a:t>
            </a:r>
            <a:r>
              <a:rPr lang="tr-TR" sz="1600" dirty="0"/>
              <a:t> Koordinatörlüğüne teslim etmesi gerekmektedir.</a:t>
            </a:r>
            <a:endParaRPr lang="tr-TR" sz="1050" dirty="0"/>
          </a:p>
          <a:p>
            <a:endParaRPr lang="tr-TR" sz="1050" dirty="0"/>
          </a:p>
          <a:p>
            <a:r>
              <a:rPr lang="tr-TR" sz="1400" dirty="0"/>
              <a:t>Gidilen sigorta </a:t>
            </a:r>
            <a:r>
              <a:rPr lang="tr-TR" sz="1400" dirty="0" err="1"/>
              <a:t>acentasına</a:t>
            </a:r>
            <a:r>
              <a:rPr lang="tr-TR" sz="1400" dirty="0"/>
              <a:t>,</a:t>
            </a:r>
          </a:p>
          <a:p>
            <a:endParaRPr lang="tr-TR" sz="1400" dirty="0"/>
          </a:p>
          <a:p>
            <a:pPr marL="285750" indent="-285750">
              <a:buFont typeface="Arial" panose="020B0604020202020204" pitchFamily="34" charset="0"/>
              <a:buChar char="•"/>
            </a:pPr>
            <a:r>
              <a:rPr lang="tr-TR" sz="1400" dirty="0" err="1"/>
              <a:t>Erasmus</a:t>
            </a:r>
            <a:r>
              <a:rPr lang="tr-TR" sz="1400" dirty="0"/>
              <a:t> için Tam Kapsamlı (+) Seyahat ve Sağlık Sigortası (Kaza ve Mesuliyet Sigortası)</a:t>
            </a:r>
          </a:p>
          <a:p>
            <a:pPr marL="285750" indent="-285750">
              <a:buFont typeface="Arial" panose="020B0604020202020204" pitchFamily="34" charset="0"/>
              <a:buChar char="•"/>
            </a:pPr>
            <a:endParaRPr lang="tr-TR" sz="1400" dirty="0"/>
          </a:p>
          <a:p>
            <a:pPr marL="285750" indent="-285750">
              <a:buFont typeface="Arial" panose="020B0604020202020204" pitchFamily="34" charset="0"/>
              <a:buChar char="•"/>
            </a:pPr>
            <a:r>
              <a:rPr lang="tr-TR" sz="1400" dirty="0"/>
              <a:t>Poliçe tarihleri, davet mektubunda yer alan hareketlilik sürelerini kapsamalı</a:t>
            </a:r>
          </a:p>
          <a:p>
            <a:pPr marL="285750" indent="-285750">
              <a:buFont typeface="Arial" panose="020B0604020202020204" pitchFamily="34" charset="0"/>
              <a:buChar char="•"/>
            </a:pPr>
            <a:endParaRPr lang="tr-TR" sz="1400" dirty="0"/>
          </a:p>
          <a:p>
            <a:pPr marL="285750" indent="-285750">
              <a:buFont typeface="Arial" panose="020B0604020202020204" pitchFamily="34" charset="0"/>
              <a:buChar char="•"/>
            </a:pPr>
            <a:r>
              <a:rPr lang="tr-TR" sz="1400" dirty="0"/>
              <a:t>Poliçe teminatı minimum 30.000 Euro</a:t>
            </a:r>
          </a:p>
          <a:p>
            <a:pPr marL="285750" indent="-285750">
              <a:buFont typeface="Arial" panose="020B0604020202020204" pitchFamily="34" charset="0"/>
              <a:buChar char="•"/>
            </a:pPr>
            <a:endParaRPr lang="tr-TR" sz="1400" dirty="0"/>
          </a:p>
          <a:p>
            <a:pPr marL="285750" indent="-285750">
              <a:buFont typeface="Arial" panose="020B0604020202020204" pitchFamily="34" charset="0"/>
              <a:buChar char="•"/>
            </a:pPr>
            <a:r>
              <a:rPr lang="tr-TR" sz="1400" dirty="0"/>
              <a:t>Kaza ve Sorumluluk Sigortası Türkiye’de sadece </a:t>
            </a:r>
            <a:r>
              <a:rPr lang="tr-TR" sz="1400" dirty="0">
                <a:solidFill>
                  <a:srgbClr val="FF0000"/>
                </a:solidFill>
              </a:rPr>
              <a:t>AXA</a:t>
            </a:r>
            <a:r>
              <a:rPr lang="tr-TR" sz="1400" dirty="0"/>
              <a:t> ve </a:t>
            </a:r>
            <a:r>
              <a:rPr lang="tr-TR" sz="1400" dirty="0" err="1">
                <a:solidFill>
                  <a:srgbClr val="FF0000"/>
                </a:solidFill>
              </a:rPr>
              <a:t>Allianz</a:t>
            </a:r>
            <a:r>
              <a:rPr lang="tr-TR" sz="1400" dirty="0">
                <a:solidFill>
                  <a:srgbClr val="FF0000"/>
                </a:solidFill>
              </a:rPr>
              <a:t> Sigorta</a:t>
            </a:r>
            <a:r>
              <a:rPr lang="tr-TR" sz="1400" dirty="0"/>
              <a:t>’da bulunmaktadır.</a:t>
            </a:r>
          </a:p>
          <a:p>
            <a:pPr marL="285750" indent="-285750">
              <a:buFont typeface="Arial" panose="020B0604020202020204" pitchFamily="34" charset="0"/>
              <a:buChar char="•"/>
            </a:pPr>
            <a:endParaRPr lang="tr-TR" sz="1400" dirty="0"/>
          </a:p>
          <a:p>
            <a:r>
              <a:rPr lang="tr-TR" sz="1400" dirty="0">
                <a:hlinkClick r:id="rId2" tooltip="AON Student Insurance"/>
              </a:rPr>
              <a:t>AON </a:t>
            </a:r>
            <a:r>
              <a:rPr lang="tr-TR" sz="1400" dirty="0" err="1">
                <a:hlinkClick r:id="rId2" tooltip="AON Student Insurance"/>
              </a:rPr>
              <a:t>Student</a:t>
            </a:r>
            <a:r>
              <a:rPr lang="tr-TR" sz="1400" dirty="0">
                <a:hlinkClick r:id="rId2" tooltip="AON Student Insurance"/>
              </a:rPr>
              <a:t> </a:t>
            </a:r>
            <a:r>
              <a:rPr lang="tr-TR" sz="1400" dirty="0" err="1">
                <a:hlinkClick r:id="rId2" tooltip="AON Student Insurance"/>
              </a:rPr>
              <a:t>Insurance</a:t>
            </a:r>
            <a:endParaRPr lang="tr-TR" sz="1400" dirty="0"/>
          </a:p>
          <a:p>
            <a:r>
              <a:rPr lang="tr-TR" sz="1400" dirty="0">
                <a:hlinkClick r:id="rId3" tooltip="AIG Sigorta A. Ş."/>
              </a:rPr>
              <a:t>AIG Sigorta A.Ş.</a:t>
            </a:r>
            <a:endParaRPr lang="tr-TR" sz="1400" dirty="0"/>
          </a:p>
        </p:txBody>
      </p:sp>
      <p:pic>
        <p:nvPicPr>
          <p:cNvPr id="1030" name="Picture 6" descr="Three game-changing rules for insurance compan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644" y="2473076"/>
            <a:ext cx="3381147" cy="225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2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Pasaport ve Vize İşlemleri</a:t>
            </a:r>
          </a:p>
        </p:txBody>
      </p:sp>
      <p:sp>
        <p:nvSpPr>
          <p:cNvPr id="3" name="Metin kutusu 2"/>
          <p:cNvSpPr txBox="1"/>
          <p:nvPr/>
        </p:nvSpPr>
        <p:spPr>
          <a:xfrm>
            <a:off x="481209" y="1439334"/>
            <a:ext cx="10375661" cy="4247317"/>
          </a:xfrm>
          <a:prstGeom prst="rect">
            <a:avLst/>
          </a:prstGeom>
          <a:noFill/>
        </p:spPr>
        <p:txBody>
          <a:bodyPr wrap="none" rtlCol="0">
            <a:spAutoFit/>
          </a:bodyPr>
          <a:lstStyle/>
          <a:p>
            <a:r>
              <a:rPr lang="tr-TR" u="sng" dirty="0"/>
              <a:t>Pasaport için,</a:t>
            </a:r>
            <a:endParaRPr lang="tr-TR" dirty="0"/>
          </a:p>
          <a:p>
            <a:r>
              <a:rPr lang="tr-TR" dirty="0"/>
              <a:t>25 yaş altı, Öğrenci belgeleri ile nüfus müdürlüğüne başvuru yapabilir. </a:t>
            </a:r>
          </a:p>
          <a:p>
            <a:r>
              <a:rPr lang="tr-TR" dirty="0"/>
              <a:t>25 yaş üstü, Koordinatörlükten alacakları resmi yazı ile nüfus müdürlüğüne başvuru yapabilir.</a:t>
            </a:r>
          </a:p>
          <a:p>
            <a:endParaRPr lang="tr-TR" dirty="0"/>
          </a:p>
          <a:p>
            <a:r>
              <a:rPr lang="tr-TR" u="sng" dirty="0"/>
              <a:t>Vize için,</a:t>
            </a:r>
          </a:p>
          <a:p>
            <a:r>
              <a:rPr lang="tr-TR" dirty="0"/>
              <a:t>Vize başvurusu her ülkede değişkenlik göstermektedir. Bu sebeple doğru bilgilerin ilgili konsolosluk, </a:t>
            </a:r>
            <a:br>
              <a:rPr lang="tr-TR" dirty="0"/>
            </a:br>
            <a:r>
              <a:rPr lang="tr-TR" dirty="0"/>
              <a:t>büyükelçilik veya yurtdışı danışmanlık ofislerinden öğrenilmesi gerekmektedir.</a:t>
            </a:r>
          </a:p>
          <a:p>
            <a:endParaRPr lang="tr-TR" dirty="0"/>
          </a:p>
          <a:p>
            <a:r>
              <a:rPr lang="tr-TR" dirty="0"/>
              <a:t>Vize başvurularındaki en önemli doküman </a:t>
            </a:r>
            <a:r>
              <a:rPr lang="tr-TR" dirty="0">
                <a:solidFill>
                  <a:srgbClr val="003DA6"/>
                </a:solidFill>
              </a:rPr>
              <a:t>vize yazısıdır. </a:t>
            </a:r>
          </a:p>
          <a:p>
            <a:pPr marL="285750" indent="-285750">
              <a:buFont typeface="Arial" panose="020B0604020202020204" pitchFamily="34" charset="0"/>
              <a:buChar char="•"/>
            </a:pPr>
            <a:r>
              <a:rPr lang="tr-TR" dirty="0">
                <a:solidFill>
                  <a:srgbClr val="003DA6"/>
                </a:solidFill>
              </a:rPr>
              <a:t>Öğrenci kimlik bilgisi,</a:t>
            </a:r>
          </a:p>
          <a:p>
            <a:pPr marL="285750" indent="-285750">
              <a:buFont typeface="Arial" panose="020B0604020202020204" pitchFamily="34" charset="0"/>
              <a:buChar char="•"/>
            </a:pPr>
            <a:r>
              <a:rPr lang="tr-TR" dirty="0">
                <a:solidFill>
                  <a:srgbClr val="003DA6"/>
                </a:solidFill>
              </a:rPr>
              <a:t>Misafir olunacak ülke ve kurum bilgisi,</a:t>
            </a:r>
          </a:p>
          <a:p>
            <a:pPr marL="285750" indent="-285750">
              <a:buFont typeface="Arial" panose="020B0604020202020204" pitchFamily="34" charset="0"/>
              <a:buChar char="•"/>
            </a:pPr>
            <a:r>
              <a:rPr lang="tr-TR" dirty="0">
                <a:solidFill>
                  <a:srgbClr val="003DA6"/>
                </a:solidFill>
              </a:rPr>
              <a:t>Faaliyet tarihleri bilgisi,</a:t>
            </a:r>
          </a:p>
          <a:p>
            <a:pPr marL="285750" indent="-285750">
              <a:buFont typeface="Arial" panose="020B0604020202020204" pitchFamily="34" charset="0"/>
              <a:buChar char="•"/>
            </a:pPr>
            <a:r>
              <a:rPr lang="tr-TR" dirty="0">
                <a:solidFill>
                  <a:srgbClr val="003DA6"/>
                </a:solidFill>
              </a:rPr>
              <a:t>Hibe miktarı bilgisi yer almaktadır. </a:t>
            </a:r>
          </a:p>
          <a:p>
            <a:pPr marL="285750" indent="-285750">
              <a:buFont typeface="Arial" panose="020B0604020202020204" pitchFamily="34" charset="0"/>
              <a:buChar char="•"/>
            </a:pPr>
            <a:endParaRPr lang="tr-TR" dirty="0">
              <a:solidFill>
                <a:srgbClr val="003DA6"/>
              </a:solidFill>
            </a:endParaRPr>
          </a:p>
          <a:p>
            <a:r>
              <a:rPr lang="tr-TR" dirty="0"/>
              <a:t>Vize yazısı ofisimizden bir dilekçe ile talep edilmelidir. 10 iş günü içerisinde teslim edilmektedir.</a:t>
            </a:r>
          </a:p>
        </p:txBody>
      </p:sp>
    </p:spTree>
    <p:extLst>
      <p:ext uri="{BB962C8B-B14F-4D97-AF65-F5344CB8AC3E}">
        <p14:creationId xmlns:p14="http://schemas.microsoft.com/office/powerpoint/2010/main" val="311831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a:t>Hibe ve Süreler</a:t>
            </a:r>
            <a:endParaRPr lang="tr-TR" sz="2400" dirty="0"/>
          </a:p>
        </p:txBody>
      </p:sp>
      <p:sp>
        <p:nvSpPr>
          <p:cNvPr id="3" name="Dikdörtgen 2"/>
          <p:cNvSpPr/>
          <p:nvPr/>
        </p:nvSpPr>
        <p:spPr>
          <a:xfrm>
            <a:off x="481209" y="1187113"/>
            <a:ext cx="10940479" cy="203132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tr-TR" sz="1400" dirty="0"/>
              <a:t>Staj Hareketliliği için </a:t>
            </a:r>
            <a:r>
              <a:rPr lang="tr-TR" sz="1400" b="1" dirty="0">
                <a:solidFill>
                  <a:srgbClr val="232CE5"/>
                </a:solidFill>
              </a:rPr>
              <a:t>90 gün </a:t>
            </a:r>
            <a:r>
              <a:rPr lang="tr-TR" sz="1400" dirty="0"/>
              <a:t>hibe desteği sağlanmaktadır. </a:t>
            </a:r>
          </a:p>
          <a:p>
            <a:pPr marL="285750" indent="-285750" algn="just">
              <a:lnSpc>
                <a:spcPct val="150000"/>
              </a:lnSpc>
              <a:buFont typeface="Wingdings" panose="05000000000000000000" pitchFamily="2" charset="2"/>
              <a:buChar char="ü"/>
            </a:pPr>
            <a:r>
              <a:rPr lang="tr-TR" sz="1400" dirty="0"/>
              <a:t>Hibeler yurtdışı öğrenim masraflarının tamamını karşılamaya yönelik değildir. (</a:t>
            </a:r>
            <a:r>
              <a:rPr lang="tr-TR" sz="1400" dirty="0">
                <a:solidFill>
                  <a:srgbClr val="00B050"/>
                </a:solidFill>
              </a:rPr>
              <a:t>Uçak bileti</a:t>
            </a:r>
            <a:r>
              <a:rPr lang="tr-TR" sz="1400" dirty="0"/>
              <a:t>, kalacak yer, vize ücreti, sigorta vb.)</a:t>
            </a:r>
          </a:p>
          <a:p>
            <a:pPr marL="285750" indent="-285750" algn="just">
              <a:lnSpc>
                <a:spcPct val="150000"/>
              </a:lnSpc>
              <a:buFont typeface="Wingdings" panose="05000000000000000000" pitchFamily="2" charset="2"/>
              <a:buChar char="ü"/>
            </a:pPr>
            <a:r>
              <a:rPr lang="tr-TR" sz="1400" dirty="0"/>
              <a:t>Sadece maddi bir destektir. </a:t>
            </a:r>
          </a:p>
          <a:p>
            <a:pPr marL="285750" indent="-285750" algn="just">
              <a:lnSpc>
                <a:spcPct val="150000"/>
              </a:lnSpc>
              <a:buFont typeface="Wingdings" panose="05000000000000000000" pitchFamily="2" charset="2"/>
              <a:buChar char="ü"/>
            </a:pPr>
            <a:r>
              <a:rPr lang="tr-TR" sz="1400" dirty="0"/>
              <a:t>İlk ödeme (%80), ikinci ödeme (%20)</a:t>
            </a:r>
          </a:p>
          <a:p>
            <a:pPr marL="285750" indent="-285750" algn="just">
              <a:lnSpc>
                <a:spcPct val="150000"/>
              </a:lnSpc>
              <a:buFont typeface="Wingdings" panose="05000000000000000000" pitchFamily="2" charset="2"/>
              <a:buChar char="ü"/>
            </a:pPr>
            <a:r>
              <a:rPr lang="tr-TR" sz="1400" dirty="0"/>
              <a:t>Ekonomik ve sosyal açıdan imkânları kısıtlı öğrencilere ilave hibe desteği (Aylık 250 Euro)</a:t>
            </a:r>
          </a:p>
          <a:p>
            <a:pPr marL="285750" indent="-285750" algn="just">
              <a:lnSpc>
                <a:spcPct val="150000"/>
              </a:lnSpc>
              <a:buFont typeface="Wingdings" panose="05000000000000000000" pitchFamily="2" charset="2"/>
              <a:buChar char="ü"/>
            </a:pPr>
            <a:endParaRPr lang="tr-TR" sz="1400"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27" y="3000895"/>
            <a:ext cx="10151841" cy="2980268"/>
          </a:xfrm>
          <a:prstGeom prst="rect">
            <a:avLst/>
          </a:prstGeom>
        </p:spPr>
      </p:pic>
      <p:cxnSp>
        <p:nvCxnSpPr>
          <p:cNvPr id="6" name="Düz Bağlayıcı 5"/>
          <p:cNvCxnSpPr/>
          <p:nvPr/>
        </p:nvCxnSpPr>
        <p:spPr>
          <a:xfrm>
            <a:off x="2931968" y="4213773"/>
            <a:ext cx="781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0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4278</TotalTime>
  <Words>1014</Words>
  <Application>Microsoft Office PowerPoint</Application>
  <PresentationFormat>Geniş ekran</PresentationFormat>
  <Paragraphs>127</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Georgia</vt:lpstr>
      <vt:lpstr>Times New Roman</vt:lpstr>
      <vt:lpstr>Wingdings</vt:lpstr>
      <vt:lpstr>Office Theme</vt:lpstr>
      <vt:lpstr>Erasmus Öğrenci Oryantasyon Toplantısı  Proje No: 2023-1-TR01-KA131-HED-000112846</vt:lpstr>
      <vt:lpstr>Giden Öğrenci Yol Haritası</vt:lpstr>
      <vt:lpstr>Staj Hareketliliği (Hatırlatma)</vt:lpstr>
      <vt:lpstr>Uygun Staj Yeri Örnekleri: </vt:lpstr>
      <vt:lpstr>Davet Mektubunda Olması Gerekenler</vt:lpstr>
      <vt:lpstr>1. Hareketlilikten Önce (Before the Mobility)</vt:lpstr>
      <vt:lpstr>Seyahat Sağlık Sigortası</vt:lpstr>
      <vt:lpstr>Pasaport ve Vize İşlemleri</vt:lpstr>
      <vt:lpstr>Hibe ve Süreler</vt:lpstr>
      <vt:lpstr>İlave Hibe Desteği </vt:lpstr>
      <vt:lpstr>2. Hareketlilik Esnasında (During the Mobility)</vt:lpstr>
      <vt:lpstr>3. Hareketlilikten Sonra (After the Mobility)</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Alper Karataş</cp:lastModifiedBy>
  <cp:revision>316</cp:revision>
  <dcterms:created xsi:type="dcterms:W3CDTF">2020-09-09T19:50:56Z</dcterms:created>
  <dcterms:modified xsi:type="dcterms:W3CDTF">2024-11-11T12:32:13Z</dcterms:modified>
</cp:coreProperties>
</file>